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56" r:id="rId2"/>
    <p:sldId id="257" r:id="rId3"/>
    <p:sldId id="362" r:id="rId4"/>
    <p:sldId id="258" r:id="rId5"/>
    <p:sldId id="259" r:id="rId6"/>
    <p:sldId id="411" r:id="rId7"/>
    <p:sldId id="363" r:id="rId8"/>
    <p:sldId id="368" r:id="rId9"/>
    <p:sldId id="261" r:id="rId10"/>
    <p:sldId id="365" r:id="rId11"/>
    <p:sldId id="264" r:id="rId12"/>
    <p:sldId id="268" r:id="rId13"/>
    <p:sldId id="370" r:id="rId14"/>
    <p:sldId id="273" r:id="rId15"/>
    <p:sldId id="371" r:id="rId16"/>
    <p:sldId id="381" r:id="rId17"/>
    <p:sldId id="383" r:id="rId18"/>
    <p:sldId id="379" r:id="rId19"/>
    <p:sldId id="382" r:id="rId20"/>
    <p:sldId id="374" r:id="rId21"/>
    <p:sldId id="279" r:id="rId22"/>
    <p:sldId id="280" r:id="rId23"/>
    <p:sldId id="342" r:id="rId24"/>
    <p:sldId id="281" r:id="rId25"/>
    <p:sldId id="282" r:id="rId26"/>
    <p:sldId id="286" r:id="rId27"/>
    <p:sldId id="287" r:id="rId28"/>
    <p:sldId id="288" r:id="rId29"/>
    <p:sldId id="356" r:id="rId30"/>
    <p:sldId id="303" r:id="rId31"/>
    <p:sldId id="308" r:id="rId32"/>
    <p:sldId id="384" r:id="rId33"/>
    <p:sldId id="385" r:id="rId34"/>
    <p:sldId id="386" r:id="rId35"/>
    <p:sldId id="387" r:id="rId36"/>
    <p:sldId id="388" r:id="rId37"/>
    <p:sldId id="389" r:id="rId38"/>
    <p:sldId id="390" r:id="rId39"/>
    <p:sldId id="405" r:id="rId40"/>
    <p:sldId id="391" r:id="rId41"/>
    <p:sldId id="392" r:id="rId42"/>
    <p:sldId id="393" r:id="rId43"/>
    <p:sldId id="394" r:id="rId44"/>
    <p:sldId id="395" r:id="rId45"/>
    <p:sldId id="396" r:id="rId46"/>
    <p:sldId id="397" r:id="rId47"/>
    <p:sldId id="399" r:id="rId48"/>
    <p:sldId id="400" r:id="rId49"/>
    <p:sldId id="401" r:id="rId50"/>
    <p:sldId id="402" r:id="rId51"/>
    <p:sldId id="410" r:id="rId52"/>
    <p:sldId id="357" r:id="rId53"/>
    <p:sldId id="334" r:id="rId54"/>
    <p:sldId id="335" r:id="rId55"/>
    <p:sldId id="336" r:id="rId56"/>
    <p:sldId id="412" r:id="rId57"/>
    <p:sldId id="337" r:id="rId5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wis Kraus" initials="LK" lastIdx="40" clrIdx="0">
    <p:extLst>
      <p:ext uri="{19B8F6BF-5375-455C-9EA6-DF929625EA0E}">
        <p15:presenceInfo xmlns:p15="http://schemas.microsoft.com/office/powerpoint/2012/main" userId="S-1-5-21-477417698-1010796833-1455187660-11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2EC"/>
    <a:srgbClr val="EFFCFF"/>
    <a:srgbClr val="E9F6FD"/>
    <a:srgbClr val="D2EDFA"/>
    <a:srgbClr val="CCFFFF"/>
    <a:srgbClr val="A7C8DD"/>
    <a:srgbClr val="66CCFF"/>
    <a:srgbClr val="4F81BD"/>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755" autoAdjust="0"/>
    <p:restoredTop sz="77073" autoAdjust="0"/>
  </p:normalViewPr>
  <p:slideViewPr>
    <p:cSldViewPr snapToGrid="0">
      <p:cViewPr varScale="1">
        <p:scale>
          <a:sx n="86" d="100"/>
          <a:sy n="86" d="100"/>
        </p:scale>
        <p:origin x="108" y="126"/>
      </p:cViewPr>
      <p:guideLst/>
    </p:cSldViewPr>
  </p:slideViewPr>
  <p:notesTextViewPr>
    <p:cViewPr>
      <p:scale>
        <a:sx n="1" d="1"/>
        <a:sy n="1" d="1"/>
      </p:scale>
      <p:origin x="0" y="0"/>
    </p:cViewPr>
  </p:notesTextViewPr>
  <p:notesViewPr>
    <p:cSldViewPr snapToGrid="0">
      <p:cViewPr varScale="1">
        <p:scale>
          <a:sx n="60" d="100"/>
          <a:sy n="60" d="100"/>
        </p:scale>
        <p:origin x="2179"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Number of disasters</c:v>
                </c:pt>
              </c:strCache>
            </c:strRef>
          </c:tx>
          <c:spPr>
            <a:solidFill>
              <a:srgbClr val="2875DD"/>
            </a:solidFill>
            <a:ln>
              <a:solidFill>
                <a:srgbClr val="FF0000"/>
              </a:solidFill>
            </a:ln>
          </c:spPr>
          <c:invertIfNegative val="0"/>
          <c:cat>
            <c:strRef>
              <c:f>Sheet1!$A$2:$A$12</c:f>
              <c:strCache>
                <c:ptCount val="11"/>
                <c:pt idx="0">
                  <c:v>China</c:v>
                </c:pt>
                <c:pt idx="1">
                  <c:v>United States</c:v>
                </c:pt>
                <c:pt idx="2">
                  <c:v>India</c:v>
                </c:pt>
                <c:pt idx="3">
                  <c:v>Philippines</c:v>
                </c:pt>
                <c:pt idx="4">
                  <c:v>Indonesia</c:v>
                </c:pt>
                <c:pt idx="5">
                  <c:v>Italy</c:v>
                </c:pt>
                <c:pt idx="6">
                  <c:v>Vietnam</c:v>
                </c:pt>
                <c:pt idx="7">
                  <c:v>Colombia</c:v>
                </c:pt>
                <c:pt idx="8">
                  <c:v>Guatemala</c:v>
                </c:pt>
                <c:pt idx="9">
                  <c:v>Mexico</c:v>
                </c:pt>
                <c:pt idx="10">
                  <c:v>Thailand</c:v>
                </c:pt>
              </c:strCache>
            </c:strRef>
          </c:cat>
          <c:val>
            <c:numRef>
              <c:f>Sheet1!$B$2:$B$12</c:f>
              <c:numCache>
                <c:formatCode>General</c:formatCode>
                <c:ptCount val="11"/>
                <c:pt idx="0">
                  <c:v>25</c:v>
                </c:pt>
                <c:pt idx="1">
                  <c:v>20</c:v>
                </c:pt>
                <c:pt idx="2">
                  <c:v>15</c:v>
                </c:pt>
                <c:pt idx="3">
                  <c:v>13</c:v>
                </c:pt>
                <c:pt idx="4">
                  <c:v>12</c:v>
                </c:pt>
                <c:pt idx="5">
                  <c:v>9</c:v>
                </c:pt>
                <c:pt idx="6">
                  <c:v>9</c:v>
                </c:pt>
                <c:pt idx="7">
                  <c:v>7</c:v>
                </c:pt>
                <c:pt idx="8">
                  <c:v>7</c:v>
                </c:pt>
                <c:pt idx="9">
                  <c:v>7</c:v>
                </c:pt>
                <c:pt idx="10">
                  <c:v>6</c:v>
                </c:pt>
              </c:numCache>
            </c:numRef>
          </c:val>
          <c:extLst>
            <c:ext xmlns:c16="http://schemas.microsoft.com/office/drawing/2014/chart" uri="{C3380CC4-5D6E-409C-BE32-E72D297353CC}">
              <c16:uniqueId val="{0000000B-1D40-4EA8-8D5B-91EF1D3FD39E}"/>
            </c:ext>
          </c:extLst>
        </c:ser>
        <c:dLbls>
          <c:showLegendKey val="0"/>
          <c:showVal val="0"/>
          <c:showCatName val="0"/>
          <c:showSerName val="0"/>
          <c:showPercent val="0"/>
          <c:showBubbleSize val="0"/>
        </c:dLbls>
        <c:gapWidth val="80"/>
        <c:overlap val="10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900" b="0" smtId="4294967295">
                <a:solidFill>
                  <a:srgbClr val="0F283E"/>
                </a:solidFill>
                <a:latin typeface="Arial" pitchFamily="34" charset="0"/>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lang="en-US" sz="900" b="0">
                    <a:solidFill>
                      <a:srgbClr val="0F283E"/>
                    </a:solidFill>
                    <a:latin typeface="Arial" pitchFamily="34" charset="0"/>
                  </a:rPr>
                  <a:t>Number of disasters</a:t>
                </a:r>
              </a:p>
            </c:rich>
          </c:tx>
          <c:overlay val="0"/>
        </c:title>
        <c:numFmt formatCode="General" sourceLinked="1"/>
        <c:majorTickMark val="none"/>
        <c:minorTickMark val="none"/>
        <c:tickLblPos val="low"/>
        <c:spPr>
          <a:ln>
            <a:noFill/>
          </a:ln>
        </c:spPr>
        <c:txPr>
          <a:bodyPr/>
          <a:lstStyle/>
          <a:p>
            <a:pPr>
              <a:defRPr sz="900" b="0" smtId="4294967295">
                <a:solidFill>
                  <a:srgbClr val="0F283E"/>
                </a:solidFill>
                <a:latin typeface="Arial" pitchFamily="34" charset="0"/>
              </a:defRPr>
            </a:pPr>
            <a:endParaRPr lang="en-US"/>
          </a:p>
        </c:txPr>
        <c:crossAx val="67451136"/>
        <c:crosses val="autoZero"/>
        <c:crossBetween val="between"/>
      </c:valAx>
    </c:plotArea>
    <c:plotVisOnly val="1"/>
    <c:dispBlanksAs val="zero"/>
    <c:showDLblsOverMax val="1"/>
  </c:chart>
  <c:txPr>
    <a:bodyPr/>
    <a:lstStyle/>
    <a:p>
      <a:pPr>
        <a:defRPr sz="1800" smtId="4294967295"/>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D0D456-EF70-4F98-AA63-518493A9EC36}" type="doc">
      <dgm:prSet loTypeId="urn:microsoft.com/office/officeart/2005/8/layout/radial1" loCatId="cycle" qsTypeId="urn:microsoft.com/office/officeart/2005/8/quickstyle/simple1" qsCatId="simple" csTypeId="urn:microsoft.com/office/officeart/2005/8/colors/accent0_3" csCatId="mainScheme" phldr="1"/>
      <dgm:spPr/>
      <dgm:t>
        <a:bodyPr/>
        <a:lstStyle/>
        <a:p>
          <a:endParaRPr lang="en-US"/>
        </a:p>
      </dgm:t>
    </dgm:pt>
    <dgm:pt modelId="{FA38808F-2AB5-4E20-A7BE-189A8D407FFF}">
      <dgm:prSet phldrT="[Text]" custT="1">
        <dgm:style>
          <a:lnRef idx="2">
            <a:schemeClr val="accent6"/>
          </a:lnRef>
          <a:fillRef idx="1">
            <a:schemeClr val="lt1"/>
          </a:fillRef>
          <a:effectRef idx="0">
            <a:schemeClr val="accent6"/>
          </a:effectRef>
          <a:fontRef idx="minor">
            <a:schemeClr val="dk1"/>
          </a:fontRef>
        </dgm:style>
      </dgm:prSet>
      <dgm:spPr>
        <a:ln/>
      </dgm:spPr>
      <dgm:t>
        <a:bodyPr/>
        <a:lstStyle/>
        <a:p>
          <a:r>
            <a:rPr lang="en-US" sz="3100" b="1" dirty="0">
              <a:solidFill>
                <a:srgbClr val="FF0000"/>
              </a:solidFill>
              <a:latin typeface="Arial" panose="020B0604020202020204" pitchFamily="34" charset="0"/>
              <a:cs typeface="Arial" panose="020B0604020202020204" pitchFamily="34" charset="0"/>
            </a:rPr>
            <a:t>Emerging Pathogens</a:t>
          </a:r>
        </a:p>
      </dgm:t>
    </dgm:pt>
    <dgm:pt modelId="{67A728CF-E7F5-4078-909E-F5459A6A513D}" type="parTrans" cxnId="{F9CA2328-0158-40BE-A317-368FB5E05A51}">
      <dgm:prSet/>
      <dgm:spPr/>
      <dgm:t>
        <a:bodyPr/>
        <a:lstStyle/>
        <a:p>
          <a:endParaRPr lang="en-US"/>
        </a:p>
      </dgm:t>
    </dgm:pt>
    <dgm:pt modelId="{2E32B96D-BEFE-477E-B693-C9F8B2CB153A}" type="sibTrans" cxnId="{F9CA2328-0158-40BE-A317-368FB5E05A51}">
      <dgm:prSet/>
      <dgm:spPr/>
      <dgm:t>
        <a:bodyPr/>
        <a:lstStyle/>
        <a:p>
          <a:endParaRPr lang="en-US"/>
        </a:p>
      </dgm:t>
    </dgm:pt>
    <dgm:pt modelId="{0FD2D254-6965-47EE-9F6F-93B8529E8213}">
      <dgm:prSet phldrT="[Text]" custT="1"/>
      <dgm:spPr/>
      <dgm:t>
        <a:bodyPr/>
        <a:lstStyle/>
        <a:p>
          <a:r>
            <a:rPr lang="en-US" sz="2400" dirty="0">
              <a:latin typeface="Arial" panose="020B0604020202020204" pitchFamily="34" charset="0"/>
              <a:cs typeface="Arial" panose="020B0604020202020204" pitchFamily="34" charset="0"/>
            </a:rPr>
            <a:t>HIV</a:t>
          </a:r>
        </a:p>
      </dgm:t>
    </dgm:pt>
    <dgm:pt modelId="{7F45244C-A25B-4F94-B1C1-08E3BDED4F5D}" type="parTrans" cxnId="{48225B5B-2148-42FA-8CE5-67AD903510BB}">
      <dgm:prSet custT="1"/>
      <dgm:spPr>
        <a:ln>
          <a:solidFill>
            <a:srgbClr val="FF0000"/>
          </a:solidFill>
        </a:ln>
      </dgm:spPr>
      <dgm:t>
        <a:bodyPr/>
        <a:lstStyle/>
        <a:p>
          <a:endParaRPr lang="en-US" sz="1050"/>
        </a:p>
      </dgm:t>
    </dgm:pt>
    <dgm:pt modelId="{81B0B950-79D1-4734-91B3-1049C598DC56}" type="sibTrans" cxnId="{48225B5B-2148-42FA-8CE5-67AD903510BB}">
      <dgm:prSet/>
      <dgm:spPr/>
      <dgm:t>
        <a:bodyPr/>
        <a:lstStyle/>
        <a:p>
          <a:endParaRPr lang="en-US"/>
        </a:p>
      </dgm:t>
    </dgm:pt>
    <dgm:pt modelId="{195B0BA5-6A89-4A84-A1A1-BF56C680DD27}">
      <dgm:prSet custT="1"/>
      <dgm:spPr/>
      <dgm:t>
        <a:bodyPr/>
        <a:lstStyle/>
        <a:p>
          <a:r>
            <a:rPr lang="en-US" sz="2400" dirty="0">
              <a:latin typeface="Arial" panose="020B0604020202020204" pitchFamily="34" charset="0"/>
              <a:cs typeface="Arial" panose="020B0604020202020204" pitchFamily="34" charset="0"/>
            </a:rPr>
            <a:t>Multidrug Resistant TB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(MDR-TB)</a:t>
          </a:r>
        </a:p>
      </dgm:t>
    </dgm:pt>
    <dgm:pt modelId="{99970B8E-5E8E-4A25-AD44-9E30BAFB079C}" type="parTrans" cxnId="{5C2724DD-602B-4A11-8629-41EA739CFECC}">
      <dgm:prSet custT="1"/>
      <dgm:spPr>
        <a:ln>
          <a:solidFill>
            <a:srgbClr val="FF0000"/>
          </a:solidFill>
        </a:ln>
      </dgm:spPr>
      <dgm:t>
        <a:bodyPr/>
        <a:lstStyle/>
        <a:p>
          <a:endParaRPr lang="en-US" sz="1050"/>
        </a:p>
      </dgm:t>
    </dgm:pt>
    <dgm:pt modelId="{FA9AD539-016E-4B38-9910-64DC1AE6186C}" type="sibTrans" cxnId="{5C2724DD-602B-4A11-8629-41EA739CFECC}">
      <dgm:prSet/>
      <dgm:spPr/>
      <dgm:t>
        <a:bodyPr/>
        <a:lstStyle/>
        <a:p>
          <a:endParaRPr lang="en-US"/>
        </a:p>
      </dgm:t>
    </dgm:pt>
    <dgm:pt modelId="{FFA28381-C66D-4CFF-81F8-31B0AB53F386}">
      <dgm:prSet custT="1"/>
      <dgm:spPr/>
      <dgm:t>
        <a:bodyPr/>
        <a:lstStyle/>
        <a:p>
          <a:r>
            <a:rPr lang="en-US" sz="2400" dirty="0">
              <a:latin typeface="Arial" panose="020B0604020202020204" pitchFamily="34" charset="0"/>
              <a:cs typeface="Arial" panose="020B0604020202020204" pitchFamily="34" charset="0"/>
            </a:rPr>
            <a:t>West Nile Virus</a:t>
          </a:r>
        </a:p>
      </dgm:t>
    </dgm:pt>
    <dgm:pt modelId="{CE1714BE-0266-487D-81AC-EF1C5DDAD02C}" type="parTrans" cxnId="{4E9DA188-7CCE-4478-804B-CEE2850C04B1}">
      <dgm:prSet custT="1"/>
      <dgm:spPr>
        <a:ln>
          <a:solidFill>
            <a:srgbClr val="FF0000"/>
          </a:solidFill>
        </a:ln>
      </dgm:spPr>
      <dgm:t>
        <a:bodyPr/>
        <a:lstStyle/>
        <a:p>
          <a:endParaRPr lang="en-US" sz="1050"/>
        </a:p>
      </dgm:t>
    </dgm:pt>
    <dgm:pt modelId="{1B6F461A-083F-408C-9C91-3DDC6FB7191F}" type="sibTrans" cxnId="{4E9DA188-7CCE-4478-804B-CEE2850C04B1}">
      <dgm:prSet/>
      <dgm:spPr/>
      <dgm:t>
        <a:bodyPr/>
        <a:lstStyle/>
        <a:p>
          <a:endParaRPr lang="en-US"/>
        </a:p>
      </dgm:t>
    </dgm:pt>
    <dgm:pt modelId="{16B923D4-4EFD-41C0-B6FA-DD2A9FC0DC06}">
      <dgm:prSet custT="1"/>
      <dgm:spPr/>
      <dgm:t>
        <a:bodyPr/>
        <a:lstStyle/>
        <a:p>
          <a:r>
            <a:rPr lang="en-US" sz="2400" dirty="0">
              <a:latin typeface="Arial" panose="020B0604020202020204" pitchFamily="34" charset="0"/>
              <a:cs typeface="Arial" panose="020B0604020202020204" pitchFamily="34" charset="0"/>
            </a:rPr>
            <a:t>Hanta</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Virus</a:t>
          </a:r>
        </a:p>
      </dgm:t>
    </dgm:pt>
    <dgm:pt modelId="{00DC338A-26C6-4301-BB71-D3D6EF5A8B1B}" type="parTrans" cxnId="{BBF027F4-51C6-4B23-A2FC-A32159A762D1}">
      <dgm:prSet custT="1"/>
      <dgm:spPr>
        <a:ln>
          <a:solidFill>
            <a:srgbClr val="FF0000"/>
          </a:solidFill>
        </a:ln>
      </dgm:spPr>
      <dgm:t>
        <a:bodyPr/>
        <a:lstStyle/>
        <a:p>
          <a:endParaRPr lang="en-US" sz="1050"/>
        </a:p>
      </dgm:t>
    </dgm:pt>
    <dgm:pt modelId="{17C45660-C560-4DC2-B7F7-BC8C9EAF5E35}" type="sibTrans" cxnId="{BBF027F4-51C6-4B23-A2FC-A32159A762D1}">
      <dgm:prSet/>
      <dgm:spPr/>
      <dgm:t>
        <a:bodyPr/>
        <a:lstStyle/>
        <a:p>
          <a:endParaRPr lang="en-US"/>
        </a:p>
      </dgm:t>
    </dgm:pt>
    <dgm:pt modelId="{D5D6B45F-5AA2-49F4-BB7B-145105454939}">
      <dgm:prSet custT="1"/>
      <dgm:spPr/>
      <dgm:t>
        <a:bodyPr/>
        <a:lstStyle/>
        <a:p>
          <a:r>
            <a:rPr lang="en-US" sz="2400" dirty="0">
              <a:latin typeface="Arial" panose="020B0604020202020204" pitchFamily="34" charset="0"/>
              <a:cs typeface="Arial" panose="020B0604020202020204" pitchFamily="34" charset="0"/>
            </a:rPr>
            <a:t>Zika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Virus</a:t>
          </a:r>
        </a:p>
      </dgm:t>
    </dgm:pt>
    <dgm:pt modelId="{C3E0D320-C07D-48A7-AB21-D09DBFC30318}" type="parTrans" cxnId="{2BC80F27-3380-41AF-B9B1-57917C35BAB0}">
      <dgm:prSet custT="1"/>
      <dgm:spPr>
        <a:ln>
          <a:solidFill>
            <a:srgbClr val="FF0000"/>
          </a:solidFill>
        </a:ln>
      </dgm:spPr>
      <dgm:t>
        <a:bodyPr/>
        <a:lstStyle/>
        <a:p>
          <a:endParaRPr lang="en-US" sz="1050"/>
        </a:p>
      </dgm:t>
    </dgm:pt>
    <dgm:pt modelId="{922296A1-910A-4350-9FA8-D2B2296E6040}" type="sibTrans" cxnId="{2BC80F27-3380-41AF-B9B1-57917C35BAB0}">
      <dgm:prSet/>
      <dgm:spPr/>
      <dgm:t>
        <a:bodyPr/>
        <a:lstStyle/>
        <a:p>
          <a:endParaRPr lang="en-US"/>
        </a:p>
      </dgm:t>
    </dgm:pt>
    <dgm:pt modelId="{02ABAC8C-BE16-4E75-8154-1716C323437A}">
      <dgm:prSet custT="1"/>
      <dgm:spPr/>
      <dgm:t>
        <a:bodyPr/>
        <a:lstStyle/>
        <a:p>
          <a:r>
            <a:rPr lang="en-US" sz="2400" dirty="0">
              <a:latin typeface="Arial" panose="020B0604020202020204" pitchFamily="34" charset="0"/>
              <a:cs typeface="Arial" panose="020B0604020202020204" pitchFamily="34" charset="0"/>
            </a:rPr>
            <a:t>H1NI</a:t>
          </a:r>
        </a:p>
      </dgm:t>
    </dgm:pt>
    <dgm:pt modelId="{F04468D4-21F5-4996-A0CC-FCF02DDE9D29}" type="parTrans" cxnId="{3E1D4C6B-1452-41C0-889E-A565C7EB88BF}">
      <dgm:prSet custT="1"/>
      <dgm:spPr>
        <a:ln>
          <a:solidFill>
            <a:srgbClr val="FF0000"/>
          </a:solidFill>
        </a:ln>
      </dgm:spPr>
      <dgm:t>
        <a:bodyPr/>
        <a:lstStyle/>
        <a:p>
          <a:endParaRPr lang="en-US" sz="1050"/>
        </a:p>
      </dgm:t>
    </dgm:pt>
    <dgm:pt modelId="{5FA5FDFB-436F-4D48-93B4-FFF469DDD50C}" type="sibTrans" cxnId="{3E1D4C6B-1452-41C0-889E-A565C7EB88BF}">
      <dgm:prSet/>
      <dgm:spPr/>
      <dgm:t>
        <a:bodyPr/>
        <a:lstStyle/>
        <a:p>
          <a:endParaRPr lang="en-US"/>
        </a:p>
      </dgm:t>
    </dgm:pt>
    <dgm:pt modelId="{ADAAE1B7-2528-4E57-BDD8-33A5D7AE0C20}">
      <dgm:prSet custT="1"/>
      <dgm:spPr/>
      <dgm:t>
        <a:bodyPr/>
        <a:lstStyle/>
        <a:p>
          <a:r>
            <a:rPr lang="en-US" sz="2100" dirty="0">
              <a:latin typeface="Arial" panose="020B0604020202020204" pitchFamily="34" charset="0"/>
              <a:cs typeface="Arial" panose="020B0604020202020204" pitchFamily="34" charset="0"/>
            </a:rPr>
            <a:t>MERS</a:t>
          </a:r>
        </a:p>
      </dgm:t>
    </dgm:pt>
    <dgm:pt modelId="{AEFBB402-F924-49E5-8211-7DF548141439}" type="parTrans" cxnId="{00517EC1-04A3-4644-A21C-0CB43DCC854A}">
      <dgm:prSet custT="1"/>
      <dgm:spPr>
        <a:ln>
          <a:solidFill>
            <a:srgbClr val="FF0000"/>
          </a:solidFill>
        </a:ln>
      </dgm:spPr>
      <dgm:t>
        <a:bodyPr/>
        <a:lstStyle/>
        <a:p>
          <a:endParaRPr lang="en-US" sz="1050"/>
        </a:p>
      </dgm:t>
    </dgm:pt>
    <dgm:pt modelId="{1734E0D0-AF3E-4BB8-9BA8-AC21C2B55C97}" type="sibTrans" cxnId="{00517EC1-04A3-4644-A21C-0CB43DCC854A}">
      <dgm:prSet/>
      <dgm:spPr/>
      <dgm:t>
        <a:bodyPr/>
        <a:lstStyle/>
        <a:p>
          <a:endParaRPr lang="en-US"/>
        </a:p>
      </dgm:t>
    </dgm:pt>
    <dgm:pt modelId="{A4204BB1-0257-478F-8DE0-EDEAD1F1AEFB}">
      <dgm:prSet custT="1"/>
      <dgm:spPr/>
      <dgm:t>
        <a:bodyPr/>
        <a:lstStyle/>
        <a:p>
          <a:r>
            <a:rPr lang="en-US" sz="2400" dirty="0">
              <a:latin typeface="Arial" panose="020B0604020202020204" pitchFamily="34" charset="0"/>
              <a:cs typeface="Arial" panose="020B0604020202020204" pitchFamily="34" charset="0"/>
            </a:rPr>
            <a:t>Chikungunya Virus</a:t>
          </a:r>
        </a:p>
      </dgm:t>
    </dgm:pt>
    <dgm:pt modelId="{43C5B334-654C-4320-8D6C-124C07EF339B}" type="parTrans" cxnId="{0BFD9AFC-C636-449D-9F72-D0B507189077}">
      <dgm:prSet custT="1"/>
      <dgm:spPr>
        <a:ln>
          <a:solidFill>
            <a:srgbClr val="FF0000"/>
          </a:solidFill>
        </a:ln>
      </dgm:spPr>
      <dgm:t>
        <a:bodyPr/>
        <a:lstStyle/>
        <a:p>
          <a:endParaRPr lang="en-US" sz="1050"/>
        </a:p>
      </dgm:t>
    </dgm:pt>
    <dgm:pt modelId="{AEE0DFA2-A57B-4505-B650-C617F07E0838}" type="sibTrans" cxnId="{0BFD9AFC-C636-449D-9F72-D0B507189077}">
      <dgm:prSet/>
      <dgm:spPr/>
      <dgm:t>
        <a:bodyPr/>
        <a:lstStyle/>
        <a:p>
          <a:endParaRPr lang="en-US"/>
        </a:p>
      </dgm:t>
    </dgm:pt>
    <dgm:pt modelId="{9FC6F6FC-CAC6-46FC-92BC-BA59E49C0896}">
      <dgm:prSet custT="1"/>
      <dgm:spPr/>
      <dgm:t>
        <a:bodyPr/>
        <a:lstStyle/>
        <a:p>
          <a:r>
            <a:rPr lang="en-US" sz="2400" dirty="0">
              <a:latin typeface="Arial" panose="020B0604020202020204" pitchFamily="34" charset="0"/>
              <a:cs typeface="Arial" panose="020B0604020202020204" pitchFamily="34" charset="0"/>
            </a:rPr>
            <a:t>Ebola</a:t>
          </a:r>
          <a:r>
            <a:rPr lang="en-US" sz="32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dgm:t>
    </dgm:pt>
    <dgm:pt modelId="{64D36DCA-E5B9-4139-83A8-D8C998165BC0}" type="parTrans" cxnId="{00FBD2B5-DFF8-4161-AC2A-9D544FFD8D37}">
      <dgm:prSet custT="1"/>
      <dgm:spPr>
        <a:ln>
          <a:solidFill>
            <a:srgbClr val="FF0000"/>
          </a:solidFill>
        </a:ln>
      </dgm:spPr>
      <dgm:t>
        <a:bodyPr/>
        <a:lstStyle/>
        <a:p>
          <a:endParaRPr lang="en-US" sz="1050"/>
        </a:p>
      </dgm:t>
    </dgm:pt>
    <dgm:pt modelId="{5E3486A2-B800-4B3D-8548-6198EA876675}" type="sibTrans" cxnId="{00FBD2B5-DFF8-4161-AC2A-9D544FFD8D37}">
      <dgm:prSet/>
      <dgm:spPr/>
      <dgm:t>
        <a:bodyPr/>
        <a:lstStyle/>
        <a:p>
          <a:endParaRPr lang="en-US"/>
        </a:p>
      </dgm:t>
    </dgm:pt>
    <dgm:pt modelId="{27C26483-B062-4805-B1D8-A40B434C8BC2}">
      <dgm:prSet custT="1"/>
      <dgm:spPr/>
      <dgm:t>
        <a:bodyPr/>
        <a:lstStyle/>
        <a:p>
          <a:r>
            <a:rPr lang="en-US" sz="2100" dirty="0">
              <a:latin typeface="Arial" panose="020B0604020202020204" pitchFamily="34" charset="0"/>
              <a:cs typeface="Arial" panose="020B0604020202020204" pitchFamily="34" charset="0"/>
            </a:rPr>
            <a:t>Severe Acute Respiratory Syndrome (SARS)</a:t>
          </a:r>
        </a:p>
      </dgm:t>
    </dgm:pt>
    <dgm:pt modelId="{C382919D-E321-497B-A8DF-7E6B0095111D}" type="parTrans" cxnId="{D7D215C4-4F42-44BE-977B-01265DEE675E}">
      <dgm:prSet custT="1"/>
      <dgm:spPr>
        <a:ln>
          <a:solidFill>
            <a:srgbClr val="FF0000"/>
          </a:solidFill>
        </a:ln>
      </dgm:spPr>
      <dgm:t>
        <a:bodyPr/>
        <a:lstStyle/>
        <a:p>
          <a:endParaRPr lang="en-US" sz="1050"/>
        </a:p>
      </dgm:t>
    </dgm:pt>
    <dgm:pt modelId="{4161FDC3-4690-48F4-9629-B1811DB9B896}" type="sibTrans" cxnId="{D7D215C4-4F42-44BE-977B-01265DEE675E}">
      <dgm:prSet/>
      <dgm:spPr/>
      <dgm:t>
        <a:bodyPr/>
        <a:lstStyle/>
        <a:p>
          <a:endParaRPr lang="en-US"/>
        </a:p>
      </dgm:t>
    </dgm:pt>
    <dgm:pt modelId="{C364725A-F895-47E4-8866-A7C67BAC55B1}">
      <dgm:prSet custScaleX="216331" custScaleY="122673" custRadScaleRad="149452" custRadScaleInc="-86491"/>
      <dgm:spPr/>
      <dgm:t>
        <a:bodyPr/>
        <a:lstStyle/>
        <a:p>
          <a:endParaRPr lang="en-US"/>
        </a:p>
      </dgm:t>
    </dgm:pt>
    <dgm:pt modelId="{845C9889-D33B-4C28-9DCB-038A6F4C89EB}" type="parTrans" cxnId="{5236CDA9-EFD9-4083-8399-78F68F9A65F8}">
      <dgm:prSet custScaleX="2000000" custScaleY="107458"/>
      <dgm:spPr>
        <a:ln>
          <a:solidFill>
            <a:srgbClr val="FF0000"/>
          </a:solidFill>
        </a:ln>
      </dgm:spPr>
      <dgm:t>
        <a:bodyPr/>
        <a:lstStyle/>
        <a:p>
          <a:endParaRPr lang="en-US"/>
        </a:p>
      </dgm:t>
    </dgm:pt>
    <dgm:pt modelId="{7576189A-A863-477B-A3BE-A14F9EB001E8}" type="sibTrans" cxnId="{5236CDA9-EFD9-4083-8399-78F68F9A65F8}">
      <dgm:prSet/>
      <dgm:spPr/>
      <dgm:t>
        <a:bodyPr/>
        <a:lstStyle/>
        <a:p>
          <a:endParaRPr lang="en-US"/>
        </a:p>
      </dgm:t>
    </dgm:pt>
    <dgm:pt modelId="{6D7A6579-E160-4B0F-90AD-DC1CA90FAD69}">
      <dgm:prSet custScaleX="216331" custScaleY="122673" custRadScaleRad="149452" custRadScaleInc="-86491"/>
      <dgm:spPr/>
      <dgm:t>
        <a:bodyPr/>
        <a:lstStyle/>
        <a:p>
          <a:endParaRPr lang="en-US"/>
        </a:p>
      </dgm:t>
    </dgm:pt>
    <dgm:pt modelId="{E25FBEC8-431D-4A46-A944-632674E974BA}" type="parTrans" cxnId="{3ED488AB-B02F-484B-B96B-19968571E0DB}">
      <dgm:prSet custScaleX="2000000" custScaleY="107458"/>
      <dgm:spPr/>
      <dgm:t>
        <a:bodyPr/>
        <a:lstStyle/>
        <a:p>
          <a:endParaRPr lang="en-US"/>
        </a:p>
      </dgm:t>
    </dgm:pt>
    <dgm:pt modelId="{42211BF3-9FCD-4026-B28F-A4EE6E0F7C92}" type="sibTrans" cxnId="{3ED488AB-B02F-484B-B96B-19968571E0DB}">
      <dgm:prSet/>
      <dgm:spPr/>
      <dgm:t>
        <a:bodyPr/>
        <a:lstStyle/>
        <a:p>
          <a:endParaRPr lang="en-US"/>
        </a:p>
      </dgm:t>
    </dgm:pt>
    <dgm:pt modelId="{DFC89548-53A3-4E5A-9C76-D34FD0A4A68C}">
      <dgm:prSet custScaleX="163866" custScaleY="130195" custRadScaleRad="109187" custRadScaleInc="163621"/>
      <dgm:spPr/>
      <dgm:t>
        <a:bodyPr/>
        <a:lstStyle/>
        <a:p>
          <a:endParaRPr lang="en-US"/>
        </a:p>
      </dgm:t>
    </dgm:pt>
    <dgm:pt modelId="{D41EC0C1-CBF1-4E3B-9CAE-E8048453BB64}" type="parTrans" cxnId="{D0828AA5-7BA6-400F-9E01-B68BF9D20517}">
      <dgm:prSet custScaleX="2000000" custScaleY="107458"/>
      <dgm:spPr/>
      <dgm:t>
        <a:bodyPr/>
        <a:lstStyle/>
        <a:p>
          <a:endParaRPr lang="en-US"/>
        </a:p>
      </dgm:t>
    </dgm:pt>
    <dgm:pt modelId="{51421B4E-67E1-4B27-A1AD-07815F11892D}" type="sibTrans" cxnId="{D0828AA5-7BA6-400F-9E01-B68BF9D20517}">
      <dgm:prSet/>
      <dgm:spPr/>
      <dgm:t>
        <a:bodyPr/>
        <a:lstStyle/>
        <a:p>
          <a:endParaRPr lang="en-US"/>
        </a:p>
      </dgm:t>
    </dgm:pt>
    <dgm:pt modelId="{9D6637F6-4E14-4143-83CB-216E8CF64D38}" type="pres">
      <dgm:prSet presAssocID="{14D0D456-EF70-4F98-AA63-518493A9EC36}" presName="cycle" presStyleCnt="0">
        <dgm:presLayoutVars>
          <dgm:chMax val="1"/>
          <dgm:dir/>
          <dgm:animLvl val="ctr"/>
          <dgm:resizeHandles val="exact"/>
        </dgm:presLayoutVars>
      </dgm:prSet>
      <dgm:spPr/>
    </dgm:pt>
    <dgm:pt modelId="{16D83EDC-4C42-414C-B586-D4A322E369A8}" type="pres">
      <dgm:prSet presAssocID="{FA38808F-2AB5-4E20-A7BE-189A8D407FFF}" presName="centerShape" presStyleLbl="node0" presStyleIdx="0" presStyleCnt="1" custScaleX="278266" custScaleY="169297" custLinFactNeighborX="-1835" custLinFactNeighborY="-3580"/>
      <dgm:spPr/>
    </dgm:pt>
    <dgm:pt modelId="{264D204D-463F-4222-9824-324763C4CAEE}" type="pres">
      <dgm:prSet presAssocID="{7F45244C-A25B-4F94-B1C1-08E3BDED4F5D}" presName="Name9" presStyleLbl="parChTrans1D2" presStyleIdx="0" presStyleCnt="10" custScaleX="2000000" custScaleY="107458"/>
      <dgm:spPr/>
    </dgm:pt>
    <dgm:pt modelId="{4BD1D9B0-D3FA-4C7A-9E6D-CD635B5F9878}" type="pres">
      <dgm:prSet presAssocID="{7F45244C-A25B-4F94-B1C1-08E3BDED4F5D}" presName="connTx" presStyleLbl="parChTrans1D2" presStyleIdx="0" presStyleCnt="10"/>
      <dgm:spPr/>
    </dgm:pt>
    <dgm:pt modelId="{0D43BD56-0918-4383-9E34-CF1895B282F1}" type="pres">
      <dgm:prSet presAssocID="{0FD2D254-6965-47EE-9F6F-93B8529E8213}" presName="node" presStyleLbl="node1" presStyleIdx="0" presStyleCnt="10" custScaleX="231885" custScaleY="107462" custRadScaleRad="95687" custRadScaleInc="-9453">
        <dgm:presLayoutVars>
          <dgm:bulletEnabled val="1"/>
        </dgm:presLayoutVars>
      </dgm:prSet>
      <dgm:spPr/>
    </dgm:pt>
    <dgm:pt modelId="{C069E881-E1F9-4F23-A606-7D4DAC965EB4}" type="pres">
      <dgm:prSet presAssocID="{99970B8E-5E8E-4A25-AD44-9E30BAFB079C}" presName="Name9" presStyleLbl="parChTrans1D2" presStyleIdx="1" presStyleCnt="10" custScaleX="2000000" custScaleY="107458"/>
      <dgm:spPr/>
    </dgm:pt>
    <dgm:pt modelId="{6246075C-5459-463F-8F0F-F3D4289E59C8}" type="pres">
      <dgm:prSet presAssocID="{99970B8E-5E8E-4A25-AD44-9E30BAFB079C}" presName="connTx" presStyleLbl="parChTrans1D2" presStyleIdx="1" presStyleCnt="10"/>
      <dgm:spPr/>
    </dgm:pt>
    <dgm:pt modelId="{BBC95833-57CC-44AB-BAF8-1BF978959B41}" type="pres">
      <dgm:prSet presAssocID="{195B0BA5-6A89-4A84-A1A1-BF56C680DD27}" presName="node" presStyleLbl="node1" presStyleIdx="1" presStyleCnt="10" custScaleX="270093" custScaleY="138378" custRadScaleRad="161600" custRadScaleInc="117646">
        <dgm:presLayoutVars>
          <dgm:bulletEnabled val="1"/>
        </dgm:presLayoutVars>
      </dgm:prSet>
      <dgm:spPr/>
    </dgm:pt>
    <dgm:pt modelId="{CF2E2E8C-BDB5-42F5-A4DB-60C718B7806D}" type="pres">
      <dgm:prSet presAssocID="{CE1714BE-0266-487D-81AC-EF1C5DDAD02C}" presName="Name9" presStyleLbl="parChTrans1D2" presStyleIdx="2" presStyleCnt="10" custScaleX="2000000" custScaleY="107458"/>
      <dgm:spPr/>
    </dgm:pt>
    <dgm:pt modelId="{8189F850-8B18-4F8B-850C-4B6F3E3130ED}" type="pres">
      <dgm:prSet presAssocID="{CE1714BE-0266-487D-81AC-EF1C5DDAD02C}" presName="connTx" presStyleLbl="parChTrans1D2" presStyleIdx="2" presStyleCnt="10"/>
      <dgm:spPr/>
    </dgm:pt>
    <dgm:pt modelId="{4A2155AA-C3CE-4E15-BCC9-0E0C5C047165}" type="pres">
      <dgm:prSet presAssocID="{FFA28381-C66D-4CFF-81F8-31B0AB53F386}" presName="node" presStyleLbl="node1" presStyleIdx="2" presStyleCnt="10" custScaleX="231885" custScaleY="107462" custRadScaleRad="148732" custRadScaleInc="45972">
        <dgm:presLayoutVars>
          <dgm:bulletEnabled val="1"/>
        </dgm:presLayoutVars>
      </dgm:prSet>
      <dgm:spPr/>
    </dgm:pt>
    <dgm:pt modelId="{C5E8565C-F9B1-4D1E-A5FC-22D730B9F893}" type="pres">
      <dgm:prSet presAssocID="{00DC338A-26C6-4301-BB71-D3D6EF5A8B1B}" presName="Name9" presStyleLbl="parChTrans1D2" presStyleIdx="3" presStyleCnt="10" custScaleX="2000000" custScaleY="107458"/>
      <dgm:spPr/>
    </dgm:pt>
    <dgm:pt modelId="{8AD50803-67CF-4F4E-8484-B027EFEDD27E}" type="pres">
      <dgm:prSet presAssocID="{00DC338A-26C6-4301-BB71-D3D6EF5A8B1B}" presName="connTx" presStyleLbl="parChTrans1D2" presStyleIdx="3" presStyleCnt="10"/>
      <dgm:spPr/>
    </dgm:pt>
    <dgm:pt modelId="{52A60CE4-9088-4B9E-B0B4-7BD9D3E73E7C}" type="pres">
      <dgm:prSet presAssocID="{16B923D4-4EFD-41C0-B6FA-DD2A9FC0DC06}" presName="node" presStyleLbl="node1" presStyleIdx="3" presStyleCnt="10" custScaleX="231885" custScaleY="107462" custRadScaleRad="154109" custRadScaleInc="-32863">
        <dgm:presLayoutVars>
          <dgm:bulletEnabled val="1"/>
        </dgm:presLayoutVars>
      </dgm:prSet>
      <dgm:spPr/>
    </dgm:pt>
    <dgm:pt modelId="{0E7E234F-B86B-4589-8871-FB84B494945E}" type="pres">
      <dgm:prSet presAssocID="{C3E0D320-C07D-48A7-AB21-D09DBFC30318}" presName="Name9" presStyleLbl="parChTrans1D2" presStyleIdx="4" presStyleCnt="10" custScaleX="2000000" custScaleY="107458"/>
      <dgm:spPr/>
    </dgm:pt>
    <dgm:pt modelId="{EF8CE826-F65A-450D-884F-81E043C45892}" type="pres">
      <dgm:prSet presAssocID="{C3E0D320-C07D-48A7-AB21-D09DBFC30318}" presName="connTx" presStyleLbl="parChTrans1D2" presStyleIdx="4" presStyleCnt="10"/>
      <dgm:spPr/>
    </dgm:pt>
    <dgm:pt modelId="{08A09548-3B7B-4B6B-AC92-BC745A070071}" type="pres">
      <dgm:prSet presAssocID="{D5D6B45F-5AA2-49F4-BB7B-145105454939}" presName="node" presStyleLbl="node1" presStyleIdx="4" presStyleCnt="10" custScaleX="216331" custScaleY="122673" custRadScaleRad="149452" custRadScaleInc="-86491">
        <dgm:presLayoutVars>
          <dgm:bulletEnabled val="1"/>
        </dgm:presLayoutVars>
      </dgm:prSet>
      <dgm:spPr/>
    </dgm:pt>
    <dgm:pt modelId="{6A63DDB8-ECAF-45CF-BFF5-1B01B93A8FA2}" type="pres">
      <dgm:prSet presAssocID="{F04468D4-21F5-4996-A0CC-FCF02DDE9D29}" presName="Name9" presStyleLbl="parChTrans1D2" presStyleIdx="5" presStyleCnt="10" custScaleX="2000000" custScaleY="107458"/>
      <dgm:spPr/>
    </dgm:pt>
    <dgm:pt modelId="{3D7CA2AD-4DC7-4F71-BC74-C98388031971}" type="pres">
      <dgm:prSet presAssocID="{F04468D4-21F5-4996-A0CC-FCF02DDE9D29}" presName="connTx" presStyleLbl="parChTrans1D2" presStyleIdx="5" presStyleCnt="10"/>
      <dgm:spPr/>
    </dgm:pt>
    <dgm:pt modelId="{FA333837-3C62-4D3F-927D-151DC7DFEF65}" type="pres">
      <dgm:prSet presAssocID="{02ABAC8C-BE16-4E75-8154-1716C323437A}" presName="node" presStyleLbl="node1" presStyleIdx="5" presStyleCnt="10" custScaleX="163866" custScaleY="130195" custRadScaleRad="109187" custRadScaleInc="163621">
        <dgm:presLayoutVars>
          <dgm:bulletEnabled val="1"/>
        </dgm:presLayoutVars>
      </dgm:prSet>
      <dgm:spPr/>
    </dgm:pt>
    <dgm:pt modelId="{A3F90238-98EF-42E4-9850-D25740576F76}" type="pres">
      <dgm:prSet presAssocID="{AEFBB402-F924-49E5-8211-7DF548141439}" presName="Name9" presStyleLbl="parChTrans1D2" presStyleIdx="6" presStyleCnt="10" custScaleX="2000000" custScaleY="107458"/>
      <dgm:spPr/>
    </dgm:pt>
    <dgm:pt modelId="{9804FB2B-2040-4FF5-8044-0359C20E3A58}" type="pres">
      <dgm:prSet presAssocID="{AEFBB402-F924-49E5-8211-7DF548141439}" presName="connTx" presStyleLbl="parChTrans1D2" presStyleIdx="6" presStyleCnt="10"/>
      <dgm:spPr/>
    </dgm:pt>
    <dgm:pt modelId="{ADB9906A-B5C4-4D4B-9CC1-EE80295A4E6C}" type="pres">
      <dgm:prSet presAssocID="{ADAAE1B7-2528-4E57-BDD8-33A5D7AE0C20}" presName="node" presStyleLbl="node1" presStyleIdx="6" presStyleCnt="10" custScaleX="152201" custScaleY="138208" custRadScaleRad="161011" custRadScaleInc="103234">
        <dgm:presLayoutVars>
          <dgm:bulletEnabled val="1"/>
        </dgm:presLayoutVars>
      </dgm:prSet>
      <dgm:spPr/>
    </dgm:pt>
    <dgm:pt modelId="{48089065-8297-48CB-8BA5-A385A4B4529B}" type="pres">
      <dgm:prSet presAssocID="{43C5B334-654C-4320-8D6C-124C07EF339B}" presName="Name9" presStyleLbl="parChTrans1D2" presStyleIdx="7" presStyleCnt="10" custScaleX="2000000" custScaleY="107458"/>
      <dgm:spPr/>
    </dgm:pt>
    <dgm:pt modelId="{7F8F25CC-F318-4D99-81A5-E1E1455B2060}" type="pres">
      <dgm:prSet presAssocID="{43C5B334-654C-4320-8D6C-124C07EF339B}" presName="connTx" presStyleLbl="parChTrans1D2" presStyleIdx="7" presStyleCnt="10"/>
      <dgm:spPr/>
    </dgm:pt>
    <dgm:pt modelId="{B4CA667B-DB71-4E26-9C11-22986AD6749E}" type="pres">
      <dgm:prSet presAssocID="{A4204BB1-0257-478F-8DE0-EDEAD1F1AEFB}" presName="node" presStyleLbl="node1" presStyleIdx="7" presStyleCnt="10" custScaleX="246682" custScaleY="107462" custRadScaleRad="143332" custRadScaleInc="30721">
        <dgm:presLayoutVars>
          <dgm:bulletEnabled val="1"/>
        </dgm:presLayoutVars>
      </dgm:prSet>
      <dgm:spPr/>
    </dgm:pt>
    <dgm:pt modelId="{32C65D28-27D9-43D8-BFC5-21EED4B305E9}" type="pres">
      <dgm:prSet presAssocID="{64D36DCA-E5B9-4139-83A8-D8C998165BC0}" presName="Name9" presStyleLbl="parChTrans1D2" presStyleIdx="8" presStyleCnt="10" custScaleX="2000000" custScaleY="107458"/>
      <dgm:spPr/>
    </dgm:pt>
    <dgm:pt modelId="{5962C5B2-FE27-4151-A73D-F16D7E971BFA}" type="pres">
      <dgm:prSet presAssocID="{64D36DCA-E5B9-4139-83A8-D8C998165BC0}" presName="connTx" presStyleLbl="parChTrans1D2" presStyleIdx="8" presStyleCnt="10"/>
      <dgm:spPr/>
    </dgm:pt>
    <dgm:pt modelId="{AFB83EAE-3406-4949-BD06-5B213EE65343}" type="pres">
      <dgm:prSet presAssocID="{9FC6F6FC-CAC6-46FC-92BC-BA59E49C0896}" presName="node" presStyleLbl="node1" presStyleIdx="8" presStyleCnt="10" custScaleX="231885" custScaleY="107462" custRadScaleRad="159657" custRadScaleInc="-49667">
        <dgm:presLayoutVars>
          <dgm:bulletEnabled val="1"/>
        </dgm:presLayoutVars>
      </dgm:prSet>
      <dgm:spPr/>
    </dgm:pt>
    <dgm:pt modelId="{C32F818A-E288-4703-8433-5F91659D1566}" type="pres">
      <dgm:prSet presAssocID="{C382919D-E321-497B-A8DF-7E6B0095111D}" presName="Name9" presStyleLbl="parChTrans1D2" presStyleIdx="9" presStyleCnt="10" custScaleX="2000000" custScaleY="107458"/>
      <dgm:spPr/>
    </dgm:pt>
    <dgm:pt modelId="{E018AAE6-31D0-44AF-BBBF-A583ABFAE087}" type="pres">
      <dgm:prSet presAssocID="{C382919D-E321-497B-A8DF-7E6B0095111D}" presName="connTx" presStyleLbl="parChTrans1D2" presStyleIdx="9" presStyleCnt="10"/>
      <dgm:spPr/>
    </dgm:pt>
    <dgm:pt modelId="{2E446803-7540-4E16-BCE0-6C9348F8F584}" type="pres">
      <dgm:prSet presAssocID="{27C26483-B062-4805-B1D8-A40B434C8BC2}" presName="node" presStyleLbl="node1" presStyleIdx="9" presStyleCnt="10" custScaleX="281126" custScaleY="149728" custRadScaleRad="157348" custRadScaleInc="-115973">
        <dgm:presLayoutVars>
          <dgm:bulletEnabled val="1"/>
        </dgm:presLayoutVars>
      </dgm:prSet>
      <dgm:spPr/>
    </dgm:pt>
  </dgm:ptLst>
  <dgm:cxnLst>
    <dgm:cxn modelId="{28F3BE05-652A-45EA-8CAD-54EDA8431B06}" type="presOf" srcId="{C382919D-E321-497B-A8DF-7E6B0095111D}" destId="{E018AAE6-31D0-44AF-BBBF-A583ABFAE087}" srcOrd="1" destOrd="0" presId="urn:microsoft.com/office/officeart/2005/8/layout/radial1"/>
    <dgm:cxn modelId="{77D5BE11-53E9-4507-A003-65638BC601FE}" type="presOf" srcId="{C382919D-E321-497B-A8DF-7E6B0095111D}" destId="{C32F818A-E288-4703-8433-5F91659D1566}" srcOrd="0" destOrd="0" presId="urn:microsoft.com/office/officeart/2005/8/layout/radial1"/>
    <dgm:cxn modelId="{7157C313-40C2-4DC1-92C2-69388958D77B}" type="presOf" srcId="{64D36DCA-E5B9-4139-83A8-D8C998165BC0}" destId="{5962C5B2-FE27-4151-A73D-F16D7E971BFA}" srcOrd="1" destOrd="0" presId="urn:microsoft.com/office/officeart/2005/8/layout/radial1"/>
    <dgm:cxn modelId="{FE78D41C-8F6C-4B3D-B888-198E43F21BDE}" type="presOf" srcId="{C3E0D320-C07D-48A7-AB21-D09DBFC30318}" destId="{EF8CE826-F65A-450D-884F-81E043C45892}" srcOrd="1" destOrd="0" presId="urn:microsoft.com/office/officeart/2005/8/layout/radial1"/>
    <dgm:cxn modelId="{2BC80F27-3380-41AF-B9B1-57917C35BAB0}" srcId="{FA38808F-2AB5-4E20-A7BE-189A8D407FFF}" destId="{D5D6B45F-5AA2-49F4-BB7B-145105454939}" srcOrd="4" destOrd="0" parTransId="{C3E0D320-C07D-48A7-AB21-D09DBFC30318}" sibTransId="{922296A1-910A-4350-9FA8-D2B2296E6040}"/>
    <dgm:cxn modelId="{DBCF7C27-3330-4FD2-9EBC-C51CEF6CAA31}" type="presOf" srcId="{64D36DCA-E5B9-4139-83A8-D8C998165BC0}" destId="{32C65D28-27D9-43D8-BFC5-21EED4B305E9}" srcOrd="0" destOrd="0" presId="urn:microsoft.com/office/officeart/2005/8/layout/radial1"/>
    <dgm:cxn modelId="{F9CA2328-0158-40BE-A317-368FB5E05A51}" srcId="{14D0D456-EF70-4F98-AA63-518493A9EC36}" destId="{FA38808F-2AB5-4E20-A7BE-189A8D407FFF}" srcOrd="0" destOrd="0" parTransId="{67A728CF-E7F5-4078-909E-F5459A6A513D}" sibTransId="{2E32B96D-BEFE-477E-B693-C9F8B2CB153A}"/>
    <dgm:cxn modelId="{CEC1E72D-D1FC-4E3F-993B-E54DF2DB464C}" type="presOf" srcId="{99970B8E-5E8E-4A25-AD44-9E30BAFB079C}" destId="{C069E881-E1F9-4F23-A606-7D4DAC965EB4}" srcOrd="0" destOrd="0" presId="urn:microsoft.com/office/officeart/2005/8/layout/radial1"/>
    <dgm:cxn modelId="{FC194E31-3C63-447E-9687-67A2C6CBBE0C}" type="presOf" srcId="{43C5B334-654C-4320-8D6C-124C07EF339B}" destId="{7F8F25CC-F318-4D99-81A5-E1E1455B2060}" srcOrd="1" destOrd="0" presId="urn:microsoft.com/office/officeart/2005/8/layout/radial1"/>
    <dgm:cxn modelId="{E25FB531-0E7A-4BA7-8CBC-9C34A9DD4619}" type="presOf" srcId="{02ABAC8C-BE16-4E75-8154-1716C323437A}" destId="{FA333837-3C62-4D3F-927D-151DC7DFEF65}" srcOrd="0" destOrd="0" presId="urn:microsoft.com/office/officeart/2005/8/layout/radial1"/>
    <dgm:cxn modelId="{FD7B4B32-9703-4F99-BA2F-A456CB6CD68E}" type="presOf" srcId="{FFA28381-C66D-4CFF-81F8-31B0AB53F386}" destId="{4A2155AA-C3CE-4E15-BCC9-0E0C5C047165}" srcOrd="0" destOrd="0" presId="urn:microsoft.com/office/officeart/2005/8/layout/radial1"/>
    <dgm:cxn modelId="{D3939A3B-0645-44D0-8E25-D6A80AA4D0B1}" type="presOf" srcId="{C3E0D320-C07D-48A7-AB21-D09DBFC30318}" destId="{0E7E234F-B86B-4589-8871-FB84B494945E}" srcOrd="0" destOrd="0" presId="urn:microsoft.com/office/officeart/2005/8/layout/radial1"/>
    <dgm:cxn modelId="{48225B5B-2148-42FA-8CE5-67AD903510BB}" srcId="{FA38808F-2AB5-4E20-A7BE-189A8D407FFF}" destId="{0FD2D254-6965-47EE-9F6F-93B8529E8213}" srcOrd="0" destOrd="0" parTransId="{7F45244C-A25B-4F94-B1C1-08E3BDED4F5D}" sibTransId="{81B0B950-79D1-4734-91B3-1049C598DC56}"/>
    <dgm:cxn modelId="{144A695D-DF50-4610-8F5C-EF4FE0EE2903}" type="presOf" srcId="{F04468D4-21F5-4996-A0CC-FCF02DDE9D29}" destId="{6A63DDB8-ECAF-45CF-BFF5-1B01B93A8FA2}" srcOrd="0" destOrd="0" presId="urn:microsoft.com/office/officeart/2005/8/layout/radial1"/>
    <dgm:cxn modelId="{E7F20B62-36F9-4165-A070-8580D0C251E4}" type="presOf" srcId="{99970B8E-5E8E-4A25-AD44-9E30BAFB079C}" destId="{6246075C-5459-463F-8F0F-F3D4289E59C8}" srcOrd="1" destOrd="0" presId="urn:microsoft.com/office/officeart/2005/8/layout/radial1"/>
    <dgm:cxn modelId="{AAA73E43-7DA6-43E8-B9F6-732350377687}" type="presOf" srcId="{00DC338A-26C6-4301-BB71-D3D6EF5A8B1B}" destId="{C5E8565C-F9B1-4D1E-A5FC-22D730B9F893}" srcOrd="0" destOrd="0" presId="urn:microsoft.com/office/officeart/2005/8/layout/radial1"/>
    <dgm:cxn modelId="{87001B65-E2FA-4360-BBA4-5655947546A3}" type="presOf" srcId="{CE1714BE-0266-487D-81AC-EF1C5DDAD02C}" destId="{CF2E2E8C-BDB5-42F5-A4DB-60C718B7806D}" srcOrd="0" destOrd="0" presId="urn:microsoft.com/office/officeart/2005/8/layout/radial1"/>
    <dgm:cxn modelId="{CFED6C46-2D71-48CB-83F0-B28003D7BB5D}" type="presOf" srcId="{14D0D456-EF70-4F98-AA63-518493A9EC36}" destId="{9D6637F6-4E14-4143-83CB-216E8CF64D38}" srcOrd="0" destOrd="0" presId="urn:microsoft.com/office/officeart/2005/8/layout/radial1"/>
    <dgm:cxn modelId="{16AE9D67-A24E-40EE-8425-C875C837D48E}" type="presOf" srcId="{0FD2D254-6965-47EE-9F6F-93B8529E8213}" destId="{0D43BD56-0918-4383-9E34-CF1895B282F1}" srcOrd="0" destOrd="0" presId="urn:microsoft.com/office/officeart/2005/8/layout/radial1"/>
    <dgm:cxn modelId="{3E1D4C6B-1452-41C0-889E-A565C7EB88BF}" srcId="{FA38808F-2AB5-4E20-A7BE-189A8D407FFF}" destId="{02ABAC8C-BE16-4E75-8154-1716C323437A}" srcOrd="5" destOrd="0" parTransId="{F04468D4-21F5-4996-A0CC-FCF02DDE9D29}" sibTransId="{5FA5FDFB-436F-4D48-93B4-FFF469DDD50C}"/>
    <dgm:cxn modelId="{4A348E4E-4184-40AC-B28B-EA6E0A9DEA56}" type="presOf" srcId="{AEFBB402-F924-49E5-8211-7DF548141439}" destId="{9804FB2B-2040-4FF5-8044-0359C20E3A58}" srcOrd="1" destOrd="0" presId="urn:microsoft.com/office/officeart/2005/8/layout/radial1"/>
    <dgm:cxn modelId="{A921A970-4199-47B7-ADD4-553742029E73}" type="presOf" srcId="{195B0BA5-6A89-4A84-A1A1-BF56C680DD27}" destId="{BBC95833-57CC-44AB-BAF8-1BF978959B41}" srcOrd="0" destOrd="0" presId="urn:microsoft.com/office/officeart/2005/8/layout/radial1"/>
    <dgm:cxn modelId="{7C9FFA5A-CF28-408D-B7AF-9B2CCC1DBCE9}" type="presOf" srcId="{FA38808F-2AB5-4E20-A7BE-189A8D407FFF}" destId="{16D83EDC-4C42-414C-B586-D4A322E369A8}" srcOrd="0" destOrd="0" presId="urn:microsoft.com/office/officeart/2005/8/layout/radial1"/>
    <dgm:cxn modelId="{FBC1BB7D-C399-497B-9502-7F1F47F2047B}" type="presOf" srcId="{F04468D4-21F5-4996-A0CC-FCF02DDE9D29}" destId="{3D7CA2AD-4DC7-4F71-BC74-C98388031971}" srcOrd="1" destOrd="0" presId="urn:microsoft.com/office/officeart/2005/8/layout/radial1"/>
    <dgm:cxn modelId="{4E9DA188-7CCE-4478-804B-CEE2850C04B1}" srcId="{FA38808F-2AB5-4E20-A7BE-189A8D407FFF}" destId="{FFA28381-C66D-4CFF-81F8-31B0AB53F386}" srcOrd="2" destOrd="0" parTransId="{CE1714BE-0266-487D-81AC-EF1C5DDAD02C}" sibTransId="{1B6F461A-083F-408C-9C91-3DDC6FB7191F}"/>
    <dgm:cxn modelId="{487A508D-4136-4F73-9B6D-D70CF65A9B81}" type="presOf" srcId="{43C5B334-654C-4320-8D6C-124C07EF339B}" destId="{48089065-8297-48CB-8BA5-A385A4B4529B}" srcOrd="0" destOrd="0" presId="urn:microsoft.com/office/officeart/2005/8/layout/radial1"/>
    <dgm:cxn modelId="{44748D8D-5B65-4046-B4A7-8E559C8510FD}" type="presOf" srcId="{00DC338A-26C6-4301-BB71-D3D6EF5A8B1B}" destId="{8AD50803-67CF-4F4E-8484-B027EFEDD27E}" srcOrd="1" destOrd="0" presId="urn:microsoft.com/office/officeart/2005/8/layout/radial1"/>
    <dgm:cxn modelId="{D0828AA5-7BA6-400F-9E01-B68BF9D20517}" srcId="{14D0D456-EF70-4F98-AA63-518493A9EC36}" destId="{DFC89548-53A3-4E5A-9C76-D34FD0A4A68C}" srcOrd="3" destOrd="0" parTransId="{D41EC0C1-CBF1-4E3B-9CAE-E8048453BB64}" sibTransId="{51421B4E-67E1-4B27-A1AD-07815F11892D}"/>
    <dgm:cxn modelId="{5236CDA9-EFD9-4083-8399-78F68F9A65F8}" srcId="{14D0D456-EF70-4F98-AA63-518493A9EC36}" destId="{C364725A-F895-47E4-8866-A7C67BAC55B1}" srcOrd="1" destOrd="0" parTransId="{845C9889-D33B-4C28-9DCB-038A6F4C89EB}" sibTransId="{7576189A-A863-477B-A3BE-A14F9EB001E8}"/>
    <dgm:cxn modelId="{3ED488AB-B02F-484B-B96B-19968571E0DB}" srcId="{14D0D456-EF70-4F98-AA63-518493A9EC36}" destId="{6D7A6579-E160-4B0F-90AD-DC1CA90FAD69}" srcOrd="2" destOrd="0" parTransId="{E25FBEC8-431D-4A46-A944-632674E974BA}" sibTransId="{42211BF3-9FCD-4026-B28F-A4EE6E0F7C92}"/>
    <dgm:cxn modelId="{00FBD2B5-DFF8-4161-AC2A-9D544FFD8D37}" srcId="{FA38808F-2AB5-4E20-A7BE-189A8D407FFF}" destId="{9FC6F6FC-CAC6-46FC-92BC-BA59E49C0896}" srcOrd="8" destOrd="0" parTransId="{64D36DCA-E5B9-4139-83A8-D8C998165BC0}" sibTransId="{5E3486A2-B800-4B3D-8548-6198EA876675}"/>
    <dgm:cxn modelId="{8BB32EB7-4007-44F7-A267-0FAA45919E11}" type="presOf" srcId="{16B923D4-4EFD-41C0-B6FA-DD2A9FC0DC06}" destId="{52A60CE4-9088-4B9E-B0B4-7BD9D3E73E7C}" srcOrd="0" destOrd="0" presId="urn:microsoft.com/office/officeart/2005/8/layout/radial1"/>
    <dgm:cxn modelId="{FBC0D9BA-9505-4B98-9D48-2A7BC6D7E893}" type="presOf" srcId="{7F45244C-A25B-4F94-B1C1-08E3BDED4F5D}" destId="{4BD1D9B0-D3FA-4C7A-9E6D-CD635B5F9878}" srcOrd="1" destOrd="0" presId="urn:microsoft.com/office/officeart/2005/8/layout/radial1"/>
    <dgm:cxn modelId="{00517EC1-04A3-4644-A21C-0CB43DCC854A}" srcId="{FA38808F-2AB5-4E20-A7BE-189A8D407FFF}" destId="{ADAAE1B7-2528-4E57-BDD8-33A5D7AE0C20}" srcOrd="6" destOrd="0" parTransId="{AEFBB402-F924-49E5-8211-7DF548141439}" sibTransId="{1734E0D0-AF3E-4BB8-9BA8-AC21C2B55C97}"/>
    <dgm:cxn modelId="{D7D215C4-4F42-44BE-977B-01265DEE675E}" srcId="{FA38808F-2AB5-4E20-A7BE-189A8D407FFF}" destId="{27C26483-B062-4805-B1D8-A40B434C8BC2}" srcOrd="9" destOrd="0" parTransId="{C382919D-E321-497B-A8DF-7E6B0095111D}" sibTransId="{4161FDC3-4690-48F4-9629-B1811DB9B896}"/>
    <dgm:cxn modelId="{48CEF6CB-5776-4004-8580-752753D1A9F4}" type="presOf" srcId="{7F45244C-A25B-4F94-B1C1-08E3BDED4F5D}" destId="{264D204D-463F-4222-9824-324763C4CAEE}" srcOrd="0" destOrd="0" presId="urn:microsoft.com/office/officeart/2005/8/layout/radial1"/>
    <dgm:cxn modelId="{7FA238D7-454E-418D-8C7C-A35244844187}" type="presOf" srcId="{D5D6B45F-5AA2-49F4-BB7B-145105454939}" destId="{08A09548-3B7B-4B6B-AC92-BC745A070071}" srcOrd="0" destOrd="0" presId="urn:microsoft.com/office/officeart/2005/8/layout/radial1"/>
    <dgm:cxn modelId="{A2F672D9-DCE5-440F-8B4E-A06A237AE614}" type="presOf" srcId="{ADAAE1B7-2528-4E57-BDD8-33A5D7AE0C20}" destId="{ADB9906A-B5C4-4D4B-9CC1-EE80295A4E6C}" srcOrd="0" destOrd="0" presId="urn:microsoft.com/office/officeart/2005/8/layout/radial1"/>
    <dgm:cxn modelId="{5C2724DD-602B-4A11-8629-41EA739CFECC}" srcId="{FA38808F-2AB5-4E20-A7BE-189A8D407FFF}" destId="{195B0BA5-6A89-4A84-A1A1-BF56C680DD27}" srcOrd="1" destOrd="0" parTransId="{99970B8E-5E8E-4A25-AD44-9E30BAFB079C}" sibTransId="{FA9AD539-016E-4B38-9910-64DC1AE6186C}"/>
    <dgm:cxn modelId="{0ED756E7-1469-4C04-BD9A-6FD980849803}" type="presOf" srcId="{9FC6F6FC-CAC6-46FC-92BC-BA59E49C0896}" destId="{AFB83EAE-3406-4949-BD06-5B213EE65343}" srcOrd="0" destOrd="0" presId="urn:microsoft.com/office/officeart/2005/8/layout/radial1"/>
    <dgm:cxn modelId="{35DBF5EA-4F22-4900-87D1-0AB68423941D}" type="presOf" srcId="{AEFBB402-F924-49E5-8211-7DF548141439}" destId="{A3F90238-98EF-42E4-9850-D25740576F76}" srcOrd="0" destOrd="0" presId="urn:microsoft.com/office/officeart/2005/8/layout/radial1"/>
    <dgm:cxn modelId="{BBF027F4-51C6-4B23-A2FC-A32159A762D1}" srcId="{FA38808F-2AB5-4E20-A7BE-189A8D407FFF}" destId="{16B923D4-4EFD-41C0-B6FA-DD2A9FC0DC06}" srcOrd="3" destOrd="0" parTransId="{00DC338A-26C6-4301-BB71-D3D6EF5A8B1B}" sibTransId="{17C45660-C560-4DC2-B7F7-BC8C9EAF5E35}"/>
    <dgm:cxn modelId="{1D5172F4-A326-4FA5-976D-A5A655269EE0}" type="presOf" srcId="{A4204BB1-0257-478F-8DE0-EDEAD1F1AEFB}" destId="{B4CA667B-DB71-4E26-9C11-22986AD6749E}" srcOrd="0" destOrd="0" presId="urn:microsoft.com/office/officeart/2005/8/layout/radial1"/>
    <dgm:cxn modelId="{C852D4F9-2087-4BD9-B4E8-3C640806C19E}" type="presOf" srcId="{27C26483-B062-4805-B1D8-A40B434C8BC2}" destId="{2E446803-7540-4E16-BCE0-6C9348F8F584}" srcOrd="0" destOrd="0" presId="urn:microsoft.com/office/officeart/2005/8/layout/radial1"/>
    <dgm:cxn modelId="{FDF789FC-5FDB-4EE3-B73B-7CC04E5C783A}" type="presOf" srcId="{CE1714BE-0266-487D-81AC-EF1C5DDAD02C}" destId="{8189F850-8B18-4F8B-850C-4B6F3E3130ED}" srcOrd="1" destOrd="0" presId="urn:microsoft.com/office/officeart/2005/8/layout/radial1"/>
    <dgm:cxn modelId="{0BFD9AFC-C636-449D-9F72-D0B507189077}" srcId="{FA38808F-2AB5-4E20-A7BE-189A8D407FFF}" destId="{A4204BB1-0257-478F-8DE0-EDEAD1F1AEFB}" srcOrd="7" destOrd="0" parTransId="{43C5B334-654C-4320-8D6C-124C07EF339B}" sibTransId="{AEE0DFA2-A57B-4505-B650-C617F07E0838}"/>
    <dgm:cxn modelId="{3C3C6129-1E3A-4856-9821-35E128B215B1}" type="presParOf" srcId="{9D6637F6-4E14-4143-83CB-216E8CF64D38}" destId="{16D83EDC-4C42-414C-B586-D4A322E369A8}" srcOrd="0" destOrd="0" presId="urn:microsoft.com/office/officeart/2005/8/layout/radial1"/>
    <dgm:cxn modelId="{CA98E0E0-860B-4AC1-91AB-0D4FD5AA232C}" type="presParOf" srcId="{9D6637F6-4E14-4143-83CB-216E8CF64D38}" destId="{264D204D-463F-4222-9824-324763C4CAEE}" srcOrd="1" destOrd="0" presId="urn:microsoft.com/office/officeart/2005/8/layout/radial1"/>
    <dgm:cxn modelId="{3CE37720-AC72-484B-A44E-E9BDB22D0348}" type="presParOf" srcId="{264D204D-463F-4222-9824-324763C4CAEE}" destId="{4BD1D9B0-D3FA-4C7A-9E6D-CD635B5F9878}" srcOrd="0" destOrd="0" presId="urn:microsoft.com/office/officeart/2005/8/layout/radial1"/>
    <dgm:cxn modelId="{F3A6A940-3085-4D2D-81D7-784906CBBAAB}" type="presParOf" srcId="{9D6637F6-4E14-4143-83CB-216E8CF64D38}" destId="{0D43BD56-0918-4383-9E34-CF1895B282F1}" srcOrd="2" destOrd="0" presId="urn:microsoft.com/office/officeart/2005/8/layout/radial1"/>
    <dgm:cxn modelId="{3CD5C1BB-5E1B-4F6A-9AAD-CD0D228CE474}" type="presParOf" srcId="{9D6637F6-4E14-4143-83CB-216E8CF64D38}" destId="{C069E881-E1F9-4F23-A606-7D4DAC965EB4}" srcOrd="3" destOrd="0" presId="urn:microsoft.com/office/officeart/2005/8/layout/radial1"/>
    <dgm:cxn modelId="{C40932CE-CFFA-475E-8F20-6FDBB4D69A0F}" type="presParOf" srcId="{C069E881-E1F9-4F23-A606-7D4DAC965EB4}" destId="{6246075C-5459-463F-8F0F-F3D4289E59C8}" srcOrd="0" destOrd="0" presId="urn:microsoft.com/office/officeart/2005/8/layout/radial1"/>
    <dgm:cxn modelId="{8D8D66DB-95FB-4CFD-98A2-68F60D163A6F}" type="presParOf" srcId="{9D6637F6-4E14-4143-83CB-216E8CF64D38}" destId="{BBC95833-57CC-44AB-BAF8-1BF978959B41}" srcOrd="4" destOrd="0" presId="urn:microsoft.com/office/officeart/2005/8/layout/radial1"/>
    <dgm:cxn modelId="{7094B04B-332A-4693-BDCA-10F980FC4D6B}" type="presParOf" srcId="{9D6637F6-4E14-4143-83CB-216E8CF64D38}" destId="{CF2E2E8C-BDB5-42F5-A4DB-60C718B7806D}" srcOrd="5" destOrd="0" presId="urn:microsoft.com/office/officeart/2005/8/layout/radial1"/>
    <dgm:cxn modelId="{DA17CBC9-4BB1-46F3-BF7C-D2EE8B9D5346}" type="presParOf" srcId="{CF2E2E8C-BDB5-42F5-A4DB-60C718B7806D}" destId="{8189F850-8B18-4F8B-850C-4B6F3E3130ED}" srcOrd="0" destOrd="0" presId="urn:microsoft.com/office/officeart/2005/8/layout/radial1"/>
    <dgm:cxn modelId="{28431A48-0315-40C2-90D0-A74BFF7492B4}" type="presParOf" srcId="{9D6637F6-4E14-4143-83CB-216E8CF64D38}" destId="{4A2155AA-C3CE-4E15-BCC9-0E0C5C047165}" srcOrd="6" destOrd="0" presId="urn:microsoft.com/office/officeart/2005/8/layout/radial1"/>
    <dgm:cxn modelId="{C63380DC-09B4-425E-A757-B5C03229C00E}" type="presParOf" srcId="{9D6637F6-4E14-4143-83CB-216E8CF64D38}" destId="{C5E8565C-F9B1-4D1E-A5FC-22D730B9F893}" srcOrd="7" destOrd="0" presId="urn:microsoft.com/office/officeart/2005/8/layout/radial1"/>
    <dgm:cxn modelId="{523CE243-7FF4-43FD-8932-CFF726FBDFBC}" type="presParOf" srcId="{C5E8565C-F9B1-4D1E-A5FC-22D730B9F893}" destId="{8AD50803-67CF-4F4E-8484-B027EFEDD27E}" srcOrd="0" destOrd="0" presId="urn:microsoft.com/office/officeart/2005/8/layout/radial1"/>
    <dgm:cxn modelId="{E2730D7F-E6EE-4BFC-9470-3B1D4CCA4C20}" type="presParOf" srcId="{9D6637F6-4E14-4143-83CB-216E8CF64D38}" destId="{52A60CE4-9088-4B9E-B0B4-7BD9D3E73E7C}" srcOrd="8" destOrd="0" presId="urn:microsoft.com/office/officeart/2005/8/layout/radial1"/>
    <dgm:cxn modelId="{C4631925-23D9-4F03-A933-F965529B137D}" type="presParOf" srcId="{9D6637F6-4E14-4143-83CB-216E8CF64D38}" destId="{0E7E234F-B86B-4589-8871-FB84B494945E}" srcOrd="9" destOrd="0" presId="urn:microsoft.com/office/officeart/2005/8/layout/radial1"/>
    <dgm:cxn modelId="{5D1EC1DC-2AF1-4300-B290-B1C3F5938182}" type="presParOf" srcId="{0E7E234F-B86B-4589-8871-FB84B494945E}" destId="{EF8CE826-F65A-450D-884F-81E043C45892}" srcOrd="0" destOrd="0" presId="urn:microsoft.com/office/officeart/2005/8/layout/radial1"/>
    <dgm:cxn modelId="{879DBE04-292C-4592-8544-5C9C7E94AFE5}" type="presParOf" srcId="{9D6637F6-4E14-4143-83CB-216E8CF64D38}" destId="{08A09548-3B7B-4B6B-AC92-BC745A070071}" srcOrd="10" destOrd="0" presId="urn:microsoft.com/office/officeart/2005/8/layout/radial1"/>
    <dgm:cxn modelId="{169E952E-2351-46B0-8274-AE2291288695}" type="presParOf" srcId="{9D6637F6-4E14-4143-83CB-216E8CF64D38}" destId="{6A63DDB8-ECAF-45CF-BFF5-1B01B93A8FA2}" srcOrd="11" destOrd="0" presId="urn:microsoft.com/office/officeart/2005/8/layout/radial1"/>
    <dgm:cxn modelId="{4A6061A0-B46B-425A-BC9D-657A7D2DBFFC}" type="presParOf" srcId="{6A63DDB8-ECAF-45CF-BFF5-1B01B93A8FA2}" destId="{3D7CA2AD-4DC7-4F71-BC74-C98388031971}" srcOrd="0" destOrd="0" presId="urn:microsoft.com/office/officeart/2005/8/layout/radial1"/>
    <dgm:cxn modelId="{A1BBE405-D0A5-44C4-8E43-F3CBA9EC198E}" type="presParOf" srcId="{9D6637F6-4E14-4143-83CB-216E8CF64D38}" destId="{FA333837-3C62-4D3F-927D-151DC7DFEF65}" srcOrd="12" destOrd="0" presId="urn:microsoft.com/office/officeart/2005/8/layout/radial1"/>
    <dgm:cxn modelId="{053F78F4-17AE-4A99-8A5A-2DE4F2D40FAE}" type="presParOf" srcId="{9D6637F6-4E14-4143-83CB-216E8CF64D38}" destId="{A3F90238-98EF-42E4-9850-D25740576F76}" srcOrd="13" destOrd="0" presId="urn:microsoft.com/office/officeart/2005/8/layout/radial1"/>
    <dgm:cxn modelId="{8018CF3F-0181-4A11-B9CD-0D44294FCE9D}" type="presParOf" srcId="{A3F90238-98EF-42E4-9850-D25740576F76}" destId="{9804FB2B-2040-4FF5-8044-0359C20E3A58}" srcOrd="0" destOrd="0" presId="urn:microsoft.com/office/officeart/2005/8/layout/radial1"/>
    <dgm:cxn modelId="{E1CD1BD7-D3DE-4CAD-8B63-422A96AFC744}" type="presParOf" srcId="{9D6637F6-4E14-4143-83CB-216E8CF64D38}" destId="{ADB9906A-B5C4-4D4B-9CC1-EE80295A4E6C}" srcOrd="14" destOrd="0" presId="urn:microsoft.com/office/officeart/2005/8/layout/radial1"/>
    <dgm:cxn modelId="{1E7F2C27-95D0-4B41-94A6-3EA3DD83020F}" type="presParOf" srcId="{9D6637F6-4E14-4143-83CB-216E8CF64D38}" destId="{48089065-8297-48CB-8BA5-A385A4B4529B}" srcOrd="15" destOrd="0" presId="urn:microsoft.com/office/officeart/2005/8/layout/radial1"/>
    <dgm:cxn modelId="{5F6AD85C-7CFD-4A7D-984A-7CF881E17E22}" type="presParOf" srcId="{48089065-8297-48CB-8BA5-A385A4B4529B}" destId="{7F8F25CC-F318-4D99-81A5-E1E1455B2060}" srcOrd="0" destOrd="0" presId="urn:microsoft.com/office/officeart/2005/8/layout/radial1"/>
    <dgm:cxn modelId="{00E117D3-42E3-4513-957E-A2E134FB6D83}" type="presParOf" srcId="{9D6637F6-4E14-4143-83CB-216E8CF64D38}" destId="{B4CA667B-DB71-4E26-9C11-22986AD6749E}" srcOrd="16" destOrd="0" presId="urn:microsoft.com/office/officeart/2005/8/layout/radial1"/>
    <dgm:cxn modelId="{BC8ED964-7276-47D5-B6FA-3B7A2254E22A}" type="presParOf" srcId="{9D6637F6-4E14-4143-83CB-216E8CF64D38}" destId="{32C65D28-27D9-43D8-BFC5-21EED4B305E9}" srcOrd="17" destOrd="0" presId="urn:microsoft.com/office/officeart/2005/8/layout/radial1"/>
    <dgm:cxn modelId="{0254F134-6040-402A-9332-6639C4EAAEA3}" type="presParOf" srcId="{32C65D28-27D9-43D8-BFC5-21EED4B305E9}" destId="{5962C5B2-FE27-4151-A73D-F16D7E971BFA}" srcOrd="0" destOrd="0" presId="urn:microsoft.com/office/officeart/2005/8/layout/radial1"/>
    <dgm:cxn modelId="{CE44431D-B7ED-44F7-A0F2-A957BD518CCA}" type="presParOf" srcId="{9D6637F6-4E14-4143-83CB-216E8CF64D38}" destId="{AFB83EAE-3406-4949-BD06-5B213EE65343}" srcOrd="18" destOrd="0" presId="urn:microsoft.com/office/officeart/2005/8/layout/radial1"/>
    <dgm:cxn modelId="{AA2C4AE9-C3BA-41A3-A704-424476E90459}" type="presParOf" srcId="{9D6637F6-4E14-4143-83CB-216E8CF64D38}" destId="{C32F818A-E288-4703-8433-5F91659D1566}" srcOrd="19" destOrd="0" presId="urn:microsoft.com/office/officeart/2005/8/layout/radial1"/>
    <dgm:cxn modelId="{846A29E5-31C0-40DF-962E-B9876C444E3F}" type="presParOf" srcId="{C32F818A-E288-4703-8433-5F91659D1566}" destId="{E018AAE6-31D0-44AF-BBBF-A583ABFAE087}" srcOrd="0" destOrd="0" presId="urn:microsoft.com/office/officeart/2005/8/layout/radial1"/>
    <dgm:cxn modelId="{EF966300-9E71-48CC-9890-70F0DE715773}" type="presParOf" srcId="{9D6637F6-4E14-4143-83CB-216E8CF64D38}" destId="{2E446803-7540-4E16-BCE0-6C9348F8F584}" srcOrd="2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83EDC-4C42-414C-B586-D4A322E369A8}">
      <dsp:nvSpPr>
        <dsp:cNvPr id="0" name=""/>
        <dsp:cNvSpPr/>
      </dsp:nvSpPr>
      <dsp:spPr>
        <a:xfrm>
          <a:off x="2859784" y="1659252"/>
          <a:ext cx="2933022" cy="1784450"/>
        </a:xfrm>
        <a:prstGeom prst="ellipse">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b="1" kern="1200" dirty="0">
              <a:solidFill>
                <a:srgbClr val="FF0000"/>
              </a:solidFill>
              <a:latin typeface="Arial" panose="020B0604020202020204" pitchFamily="34" charset="0"/>
              <a:cs typeface="Arial" panose="020B0604020202020204" pitchFamily="34" charset="0"/>
            </a:rPr>
            <a:t>Emerging Pathogens</a:t>
          </a:r>
        </a:p>
      </dsp:txBody>
      <dsp:txXfrm>
        <a:off x="3289315" y="1920579"/>
        <a:ext cx="2073960" cy="1261796"/>
      </dsp:txXfrm>
    </dsp:sp>
    <dsp:sp modelId="{264D204D-463F-4222-9824-324763C4CAEE}">
      <dsp:nvSpPr>
        <dsp:cNvPr id="0" name=""/>
        <dsp:cNvSpPr/>
      </dsp:nvSpPr>
      <dsp:spPr>
        <a:xfrm rot="16232197">
          <a:off x="4083844" y="1395242"/>
          <a:ext cx="506357" cy="21713"/>
        </a:xfrm>
        <a:custGeom>
          <a:avLst/>
          <a:gdLst/>
          <a:ahLst/>
          <a:cxnLst/>
          <a:rect l="0" t="0" r="0" b="0"/>
          <a:pathLst>
            <a:path>
              <a:moveTo>
                <a:pt x="0" y="10856"/>
              </a:moveTo>
              <a:lnTo>
                <a:pt x="506357" y="10856"/>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4083844" y="1392496"/>
        <a:ext cx="506357" cy="27206"/>
      </dsp:txXfrm>
    </dsp:sp>
    <dsp:sp modelId="{0D43BD56-0918-4383-9E34-CF1895B282F1}">
      <dsp:nvSpPr>
        <dsp:cNvPr id="0" name=""/>
        <dsp:cNvSpPr/>
      </dsp:nvSpPr>
      <dsp:spPr>
        <a:xfrm>
          <a:off x="3122623" y="20249"/>
          <a:ext cx="2444150" cy="113268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HIV</a:t>
          </a:r>
        </a:p>
      </dsp:txBody>
      <dsp:txXfrm>
        <a:off x="3480560" y="186127"/>
        <a:ext cx="1728276" cy="800931"/>
      </dsp:txXfrm>
    </dsp:sp>
    <dsp:sp modelId="{C069E881-E1F9-4F23-A606-7D4DAC965EB4}">
      <dsp:nvSpPr>
        <dsp:cNvPr id="0" name=""/>
        <dsp:cNvSpPr/>
      </dsp:nvSpPr>
      <dsp:spPr>
        <a:xfrm rot="19747730">
          <a:off x="5288531" y="1611745"/>
          <a:ext cx="1183153" cy="21713"/>
        </a:xfrm>
        <a:custGeom>
          <a:avLst/>
          <a:gdLst/>
          <a:ahLst/>
          <a:cxnLst/>
          <a:rect l="0" t="0" r="0" b="0"/>
          <a:pathLst>
            <a:path>
              <a:moveTo>
                <a:pt x="0" y="10856"/>
              </a:moveTo>
              <a:lnTo>
                <a:pt x="1183153" y="10856"/>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5288531" y="1590817"/>
        <a:ext cx="1183153" cy="63569"/>
      </dsp:txXfrm>
    </dsp:sp>
    <dsp:sp modelId="{BBC95833-57CC-44AB-BAF8-1BF978959B41}">
      <dsp:nvSpPr>
        <dsp:cNvPr id="0" name=""/>
        <dsp:cNvSpPr/>
      </dsp:nvSpPr>
      <dsp:spPr>
        <a:xfrm>
          <a:off x="5890723" y="36041"/>
          <a:ext cx="2846876" cy="145855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Multidrug Resistant TB </a:t>
          </a:r>
          <a:br>
            <a:rPr lang="en-US" sz="2400" kern="1200" dirty="0">
              <a:latin typeface="Arial" panose="020B0604020202020204" pitchFamily="34" charset="0"/>
              <a:cs typeface="Arial" panose="020B0604020202020204" pitchFamily="34" charset="0"/>
            </a:rPr>
          </a:br>
          <a:r>
            <a:rPr lang="en-US" sz="2400" kern="1200" dirty="0">
              <a:latin typeface="Arial" panose="020B0604020202020204" pitchFamily="34" charset="0"/>
              <a:cs typeface="Arial" panose="020B0604020202020204" pitchFamily="34" charset="0"/>
            </a:rPr>
            <a:t>(MDR-TB)</a:t>
          </a:r>
        </a:p>
      </dsp:txBody>
      <dsp:txXfrm>
        <a:off x="6307638" y="249641"/>
        <a:ext cx="2013046" cy="1031353"/>
      </dsp:txXfrm>
    </dsp:sp>
    <dsp:sp modelId="{CF2E2E8C-BDB5-42F5-A4DB-60C718B7806D}">
      <dsp:nvSpPr>
        <dsp:cNvPr id="0" name=""/>
        <dsp:cNvSpPr/>
      </dsp:nvSpPr>
      <dsp:spPr>
        <a:xfrm rot="21172234">
          <a:off x="5760532" y="2325121"/>
          <a:ext cx="577366" cy="21713"/>
        </a:xfrm>
        <a:custGeom>
          <a:avLst/>
          <a:gdLst/>
          <a:ahLst/>
          <a:cxnLst/>
          <a:rect l="0" t="0" r="0" b="0"/>
          <a:pathLst>
            <a:path>
              <a:moveTo>
                <a:pt x="0" y="10856"/>
              </a:moveTo>
              <a:lnTo>
                <a:pt x="577366" y="10856"/>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5760532" y="2320467"/>
        <a:ext cx="577366" cy="31021"/>
      </dsp:txXfrm>
    </dsp:sp>
    <dsp:sp modelId="{4A2155AA-C3CE-4E15-BCC9-0E0C5C047165}">
      <dsp:nvSpPr>
        <dsp:cNvPr id="0" name=""/>
        <dsp:cNvSpPr/>
      </dsp:nvSpPr>
      <dsp:spPr>
        <a:xfrm>
          <a:off x="6293449" y="1586231"/>
          <a:ext cx="2444150" cy="113268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West Nile Virus</a:t>
          </a:r>
        </a:p>
      </dsp:txBody>
      <dsp:txXfrm>
        <a:off x="6651386" y="1752109"/>
        <a:ext cx="1728276" cy="800931"/>
      </dsp:txXfrm>
    </dsp:sp>
    <dsp:sp modelId="{C5E8565C-F9B1-4D1E-A5FC-22D730B9F893}">
      <dsp:nvSpPr>
        <dsp:cNvPr id="0" name=""/>
        <dsp:cNvSpPr/>
      </dsp:nvSpPr>
      <dsp:spPr>
        <a:xfrm rot="920974">
          <a:off x="5648232" y="3017496"/>
          <a:ext cx="830642" cy="21713"/>
        </a:xfrm>
        <a:custGeom>
          <a:avLst/>
          <a:gdLst/>
          <a:ahLst/>
          <a:cxnLst/>
          <a:rect l="0" t="0" r="0" b="0"/>
          <a:pathLst>
            <a:path>
              <a:moveTo>
                <a:pt x="0" y="10856"/>
              </a:moveTo>
              <a:lnTo>
                <a:pt x="830642" y="10856"/>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5648232" y="3006038"/>
        <a:ext cx="830642" cy="44629"/>
      </dsp:txXfrm>
    </dsp:sp>
    <dsp:sp modelId="{52A60CE4-9088-4B9E-B0B4-7BD9D3E73E7C}">
      <dsp:nvSpPr>
        <dsp:cNvPr id="0" name=""/>
        <dsp:cNvSpPr/>
      </dsp:nvSpPr>
      <dsp:spPr>
        <a:xfrm>
          <a:off x="6293449" y="2860574"/>
          <a:ext cx="2444150" cy="113268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Hanta</a:t>
          </a:r>
          <a:br>
            <a:rPr lang="en-US" sz="2400" kern="1200" dirty="0">
              <a:latin typeface="Arial" panose="020B0604020202020204" pitchFamily="34" charset="0"/>
              <a:cs typeface="Arial" panose="020B0604020202020204" pitchFamily="34" charset="0"/>
            </a:rPr>
          </a:br>
          <a:r>
            <a:rPr lang="en-US" sz="2400" kern="1200" dirty="0">
              <a:latin typeface="Arial" panose="020B0604020202020204" pitchFamily="34" charset="0"/>
              <a:cs typeface="Arial" panose="020B0604020202020204" pitchFamily="34" charset="0"/>
            </a:rPr>
            <a:t>Virus</a:t>
          </a:r>
        </a:p>
      </dsp:txBody>
      <dsp:txXfrm>
        <a:off x="6651386" y="3026452"/>
        <a:ext cx="1728276" cy="800931"/>
      </dsp:txXfrm>
    </dsp:sp>
    <dsp:sp modelId="{0E7E234F-B86B-4589-8871-FB84B494945E}">
      <dsp:nvSpPr>
        <dsp:cNvPr id="0" name=""/>
        <dsp:cNvSpPr/>
      </dsp:nvSpPr>
      <dsp:spPr>
        <a:xfrm rot="2378852">
          <a:off x="5019519" y="3744370"/>
          <a:ext cx="1518808" cy="21713"/>
        </a:xfrm>
        <a:custGeom>
          <a:avLst/>
          <a:gdLst/>
          <a:ahLst/>
          <a:cxnLst/>
          <a:rect l="0" t="0" r="0" b="0"/>
          <a:pathLst>
            <a:path>
              <a:moveTo>
                <a:pt x="0" y="10856"/>
              </a:moveTo>
              <a:lnTo>
                <a:pt x="1518808" y="10856"/>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5019519" y="3714425"/>
        <a:ext cx="1518808" cy="81604"/>
      </dsp:txXfrm>
    </dsp:sp>
    <dsp:sp modelId="{08A09548-3B7B-4B6B-AC92-BC745A070071}">
      <dsp:nvSpPr>
        <dsp:cNvPr id="0" name=""/>
        <dsp:cNvSpPr/>
      </dsp:nvSpPr>
      <dsp:spPr>
        <a:xfrm>
          <a:off x="5867406" y="4126811"/>
          <a:ext cx="2280205" cy="129301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Zika </a:t>
          </a:r>
          <a:br>
            <a:rPr lang="en-US" sz="2400" kern="1200" dirty="0">
              <a:latin typeface="Arial" panose="020B0604020202020204" pitchFamily="34" charset="0"/>
              <a:cs typeface="Arial" panose="020B0604020202020204" pitchFamily="34" charset="0"/>
            </a:rPr>
          </a:br>
          <a:r>
            <a:rPr lang="en-US" sz="2400" kern="1200" dirty="0">
              <a:latin typeface="Arial" panose="020B0604020202020204" pitchFamily="34" charset="0"/>
              <a:cs typeface="Arial" panose="020B0604020202020204" pitchFamily="34" charset="0"/>
            </a:rPr>
            <a:t>Virus</a:t>
          </a:r>
        </a:p>
      </dsp:txBody>
      <dsp:txXfrm>
        <a:off x="6201334" y="4316169"/>
        <a:ext cx="1612349" cy="914301"/>
      </dsp:txXfrm>
    </dsp:sp>
    <dsp:sp modelId="{6A63DDB8-ECAF-45CF-BFF5-1B01B93A8FA2}">
      <dsp:nvSpPr>
        <dsp:cNvPr id="0" name=""/>
        <dsp:cNvSpPr/>
      </dsp:nvSpPr>
      <dsp:spPr>
        <a:xfrm rot="6964128">
          <a:off x="3286522" y="3783556"/>
          <a:ext cx="863408" cy="21713"/>
        </a:xfrm>
        <a:custGeom>
          <a:avLst/>
          <a:gdLst/>
          <a:ahLst/>
          <a:cxnLst/>
          <a:rect l="0" t="0" r="0" b="0"/>
          <a:pathLst>
            <a:path>
              <a:moveTo>
                <a:pt x="0" y="10856"/>
              </a:moveTo>
              <a:lnTo>
                <a:pt x="863408" y="10856"/>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rot="10800000">
        <a:off x="3286522" y="3771218"/>
        <a:ext cx="863408" cy="46390"/>
      </dsp:txXfrm>
    </dsp:sp>
    <dsp:sp modelId="{FA333837-3C62-4D3F-927D-151DC7DFEF65}">
      <dsp:nvSpPr>
        <dsp:cNvPr id="0" name=""/>
        <dsp:cNvSpPr/>
      </dsp:nvSpPr>
      <dsp:spPr>
        <a:xfrm>
          <a:off x="2352036" y="4135586"/>
          <a:ext cx="1727206" cy="137230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H1NI</a:t>
          </a:r>
        </a:p>
      </dsp:txBody>
      <dsp:txXfrm>
        <a:off x="2604979" y="4336555"/>
        <a:ext cx="1221320" cy="970363"/>
      </dsp:txXfrm>
    </dsp:sp>
    <dsp:sp modelId="{A3F90238-98EF-42E4-9850-D25740576F76}">
      <dsp:nvSpPr>
        <dsp:cNvPr id="0" name=""/>
        <dsp:cNvSpPr/>
      </dsp:nvSpPr>
      <dsp:spPr>
        <a:xfrm rot="8506282">
          <a:off x="1918413" y="3770571"/>
          <a:ext cx="1692999" cy="21713"/>
        </a:xfrm>
        <a:custGeom>
          <a:avLst/>
          <a:gdLst/>
          <a:ahLst/>
          <a:cxnLst/>
          <a:rect l="0" t="0" r="0" b="0"/>
          <a:pathLst>
            <a:path>
              <a:moveTo>
                <a:pt x="0" y="10856"/>
              </a:moveTo>
              <a:lnTo>
                <a:pt x="1692999" y="10856"/>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rot="10800000">
        <a:off x="1918413" y="3735947"/>
        <a:ext cx="1692999" cy="90963"/>
      </dsp:txXfrm>
    </dsp:sp>
    <dsp:sp modelId="{ADB9906A-B5C4-4D4B-9CC1-EE80295A4E6C}">
      <dsp:nvSpPr>
        <dsp:cNvPr id="0" name=""/>
        <dsp:cNvSpPr/>
      </dsp:nvSpPr>
      <dsp:spPr>
        <a:xfrm>
          <a:off x="691908" y="4054159"/>
          <a:ext cx="1604252" cy="145676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MERS</a:t>
          </a:r>
        </a:p>
      </dsp:txBody>
      <dsp:txXfrm>
        <a:off x="926845" y="4267497"/>
        <a:ext cx="1134378" cy="1030085"/>
      </dsp:txXfrm>
    </dsp:sp>
    <dsp:sp modelId="{48089065-8297-48CB-8BA5-A385A4B4529B}">
      <dsp:nvSpPr>
        <dsp:cNvPr id="0" name=""/>
        <dsp:cNvSpPr/>
      </dsp:nvSpPr>
      <dsp:spPr>
        <a:xfrm rot="9862601">
          <a:off x="2382602" y="2997095"/>
          <a:ext cx="622702" cy="21713"/>
        </a:xfrm>
        <a:custGeom>
          <a:avLst/>
          <a:gdLst/>
          <a:ahLst/>
          <a:cxnLst/>
          <a:rect l="0" t="0" r="0" b="0"/>
          <a:pathLst>
            <a:path>
              <a:moveTo>
                <a:pt x="0" y="10856"/>
              </a:moveTo>
              <a:lnTo>
                <a:pt x="622702" y="10856"/>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rot="10800000">
        <a:off x="2382602" y="2991223"/>
        <a:ext cx="622702" cy="33457"/>
      </dsp:txXfrm>
    </dsp:sp>
    <dsp:sp modelId="{B4CA667B-DB71-4E26-9C11-22986AD6749E}">
      <dsp:nvSpPr>
        <dsp:cNvPr id="0" name=""/>
        <dsp:cNvSpPr/>
      </dsp:nvSpPr>
      <dsp:spPr>
        <a:xfrm>
          <a:off x="5" y="2831400"/>
          <a:ext cx="2600116" cy="113268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Chikungunya Virus</a:t>
          </a:r>
        </a:p>
      </dsp:txBody>
      <dsp:txXfrm>
        <a:off x="380783" y="2997278"/>
        <a:ext cx="1838560" cy="800931"/>
      </dsp:txXfrm>
    </dsp:sp>
    <dsp:sp modelId="{32C65D28-27D9-43D8-BFC5-21EED4B305E9}">
      <dsp:nvSpPr>
        <dsp:cNvPr id="0" name=""/>
        <dsp:cNvSpPr/>
      </dsp:nvSpPr>
      <dsp:spPr>
        <a:xfrm rot="11239765">
          <a:off x="2397609" y="2324437"/>
          <a:ext cx="495915" cy="21713"/>
        </a:xfrm>
        <a:custGeom>
          <a:avLst/>
          <a:gdLst/>
          <a:ahLst/>
          <a:cxnLst/>
          <a:rect l="0" t="0" r="0" b="0"/>
          <a:pathLst>
            <a:path>
              <a:moveTo>
                <a:pt x="0" y="10856"/>
              </a:moveTo>
              <a:lnTo>
                <a:pt x="495915" y="10856"/>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rot="10800000">
        <a:off x="2397609" y="2321972"/>
        <a:ext cx="495915" cy="26645"/>
      </dsp:txXfrm>
    </dsp:sp>
    <dsp:sp modelId="{AFB83EAE-3406-4949-BD06-5B213EE65343}">
      <dsp:nvSpPr>
        <dsp:cNvPr id="0" name=""/>
        <dsp:cNvSpPr/>
      </dsp:nvSpPr>
      <dsp:spPr>
        <a:xfrm>
          <a:off x="0" y="1585854"/>
          <a:ext cx="2444150" cy="113268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Ebola</a:t>
          </a:r>
          <a:r>
            <a:rPr lang="en-US" sz="3200" kern="1200" dirty="0">
              <a:latin typeface="Arial" panose="020B0604020202020204" pitchFamily="34" charset="0"/>
              <a:cs typeface="Arial" panose="020B0604020202020204" pitchFamily="34" charset="0"/>
            </a:rPr>
            <a:t> </a:t>
          </a:r>
          <a:endParaRPr lang="en-US" sz="2000" kern="1200" dirty="0">
            <a:latin typeface="Arial" panose="020B0604020202020204" pitchFamily="34" charset="0"/>
            <a:cs typeface="Arial" panose="020B0604020202020204" pitchFamily="34" charset="0"/>
          </a:endParaRPr>
        </a:p>
      </dsp:txBody>
      <dsp:txXfrm>
        <a:off x="357937" y="1751732"/>
        <a:ext cx="1728276" cy="800931"/>
      </dsp:txXfrm>
    </dsp:sp>
    <dsp:sp modelId="{C32F818A-E288-4703-8433-5F91659D1566}">
      <dsp:nvSpPr>
        <dsp:cNvPr id="0" name=""/>
        <dsp:cNvSpPr/>
      </dsp:nvSpPr>
      <dsp:spPr>
        <a:xfrm rot="12696270">
          <a:off x="2377738" y="1646517"/>
          <a:ext cx="990935" cy="21713"/>
        </a:xfrm>
        <a:custGeom>
          <a:avLst/>
          <a:gdLst/>
          <a:ahLst/>
          <a:cxnLst/>
          <a:rect l="0" t="0" r="0" b="0"/>
          <a:pathLst>
            <a:path>
              <a:moveTo>
                <a:pt x="0" y="10856"/>
              </a:moveTo>
              <a:lnTo>
                <a:pt x="990935" y="10856"/>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rot="10800000">
        <a:off x="2377738" y="1630753"/>
        <a:ext cx="990935" cy="53241"/>
      </dsp:txXfrm>
    </dsp:sp>
    <dsp:sp modelId="{2E446803-7540-4E16-BCE0-6C9348F8F584}">
      <dsp:nvSpPr>
        <dsp:cNvPr id="0" name=""/>
        <dsp:cNvSpPr/>
      </dsp:nvSpPr>
      <dsp:spPr>
        <a:xfrm>
          <a:off x="1" y="11999"/>
          <a:ext cx="2963168" cy="157818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Severe Acute Respiratory Syndrome (SARS)</a:t>
          </a:r>
        </a:p>
      </dsp:txBody>
      <dsp:txXfrm>
        <a:off x="433947" y="243119"/>
        <a:ext cx="2095276" cy="111594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D4CDA90-4059-4BCC-ABFF-F0C67BE48DFB}" type="datetimeFigureOut">
              <a:rPr lang="en-US" smtClean="0"/>
              <a:t>4/9/2020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BE5ADC8-F982-497E-A92A-3F8A1AC3B4FD}" type="slidenum">
              <a:rPr lang="en-US" smtClean="0"/>
              <a:t>‹#›</a:t>
            </a:fld>
            <a:endParaRPr lang="en-US"/>
          </a:p>
        </p:txBody>
      </p:sp>
    </p:spTree>
    <p:extLst>
      <p:ext uri="{BB962C8B-B14F-4D97-AF65-F5344CB8AC3E}">
        <p14:creationId xmlns:p14="http://schemas.microsoft.com/office/powerpoint/2010/main" val="3864131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60B2E16-A0B7-49D2-89FD-F0145AF37E4A}" type="datetimeFigureOut">
              <a:rPr lang="en-US" smtClean="0"/>
              <a:t>4/9/2020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79408EF-127E-4BB2-943C-4BD28FCF20FB}" type="slidenum">
              <a:rPr lang="en-US" smtClean="0"/>
              <a:t>‹#›</a:t>
            </a:fld>
            <a:endParaRPr lang="en-US"/>
          </a:p>
        </p:txBody>
      </p:sp>
    </p:spTree>
    <p:extLst>
      <p:ext uri="{BB962C8B-B14F-4D97-AF65-F5344CB8AC3E}">
        <p14:creationId xmlns:p14="http://schemas.microsoft.com/office/powerpoint/2010/main" val="3859655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ema.gov/media-library-data/1582825590194-2f000855d442fc3c9f18547d1468990d/NRF_FINALApproved_508_2011028v1040.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int.nyt.com/data/documenthelper/6819-covid-19-response-plan/d367f758bec47cad361f/optimized/full.pdf#page=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c.gov/media/releases/2015/p0730-US-disability.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cdc.gov/mmwr/volumes/67/wr/mm6732a3.htm?s_cid=mm6732a3_w&amp;c_cid=journal_search_promotion_2018#F1_down"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fema.gov/media-library-data/1409688068371-d71247cabc52a55de78305a4462d0e1a/2014_NPR_FINAL_082914_508v11.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da.gov/pcatoolkit/chap7emergencymgmt.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dhs.gov/homeland-security-act-2002"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dhs.gov/xlibrary/assets/foia/mgmt_directive_9500_national_incident_management_system_integration_center.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dhs.gov/homeland-security-act-2002"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dhs.gov/xlibrary/assets/foia/mgmt_directive_9500_national_incident_management_system_integration_center.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milms.fema.gov/IS230c/FEM0104040text.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871316-1E7B-447F-BD09-BC09103FF341}" type="slidenum">
              <a:rPr lang="en-US" smtClean="0"/>
              <a:t>1</a:t>
            </a:fld>
            <a:endParaRPr lang="en-US"/>
          </a:p>
        </p:txBody>
      </p:sp>
    </p:spTree>
    <p:extLst>
      <p:ext uri="{BB962C8B-B14F-4D97-AF65-F5344CB8AC3E}">
        <p14:creationId xmlns:p14="http://schemas.microsoft.com/office/powerpoint/2010/main" val="3265849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authority to have these responsibilities comes from </a:t>
            </a:r>
            <a:r>
              <a:rPr lang="en-US" b="1" dirty="0"/>
              <a:t>The National Response Framework- </a:t>
            </a:r>
            <a:r>
              <a:rPr lang="en-US" dirty="0">
                <a:hlinkClick r:id="rId3"/>
              </a:rPr>
              <a:t>https://www.fema.gov/media-library-data/1582825590194-2f000855d442fc3c9f18547d1468990d/NRF_FINALApproved_508_2011028v1040.pdf</a:t>
            </a:r>
            <a:endParaRPr lang="en-US" dirty="0"/>
          </a:p>
          <a:p>
            <a:pPr marL="174708" indent="-174708">
              <a:buFont typeface="Arial" panose="020B0604020202020204" pitchFamily="34" charset="0"/>
              <a:buChar char="•"/>
            </a:pPr>
            <a:r>
              <a:rPr lang="en-US" b="0" dirty="0"/>
              <a:t>it i</a:t>
            </a:r>
            <a:r>
              <a:rPr lang="en-US" dirty="0"/>
              <a:t>s the guide for the US responds to all types  disasters- it is scalable, flexible, and adaptable- and builds upon the National Incident Management Systems or NIMS. </a:t>
            </a:r>
          </a:p>
          <a:p>
            <a:pPr marL="174708" indent="-174708">
              <a:buFont typeface="Arial" panose="020B0604020202020204" pitchFamily="34" charset="0"/>
              <a:buChar char="•"/>
            </a:pPr>
            <a:r>
              <a:rPr lang="en-US" dirty="0"/>
              <a:t>It includes emergency management authorities, as well as both policies and procedures at all local, state, federal levels, plus voluntary private sector organizations.  </a:t>
            </a:r>
          </a:p>
          <a:p>
            <a:pPr marL="174708" indent="-174708">
              <a:buFont typeface="Arial" panose="020B0604020202020204" pitchFamily="34" charset="0"/>
              <a:buChar char="•"/>
            </a:pPr>
            <a:r>
              <a:rPr lang="en-US" dirty="0"/>
              <a:t>Also, here and elsewhere in </a:t>
            </a:r>
            <a:r>
              <a:rPr lang="en-US" dirty="0" err="1"/>
              <a:t>govt</a:t>
            </a:r>
            <a:r>
              <a:rPr lang="en-US" dirty="0"/>
              <a:t> documents concept of whole community- that is- that everyone has a responsibility for preparedness- including the general public. FEMA now urges people to be prepared before help arrives for 72hrs,  for healthcare facilities this is now 96 hrs </a:t>
            </a:r>
          </a:p>
        </p:txBody>
      </p:sp>
      <p:sp>
        <p:nvSpPr>
          <p:cNvPr id="4" name="Slide Number Placeholder 3"/>
          <p:cNvSpPr>
            <a:spLocks noGrp="1"/>
          </p:cNvSpPr>
          <p:nvPr>
            <p:ph type="sldNum" sz="quarter" idx="10"/>
          </p:nvPr>
        </p:nvSpPr>
        <p:spPr/>
        <p:txBody>
          <a:bodyPr/>
          <a:lstStyle/>
          <a:p>
            <a:fld id="{00D10D85-5E74-4D79-BB8E-0B42FC61C474}" type="slidenum">
              <a:rPr lang="en-US" smtClean="0"/>
              <a:t>12</a:t>
            </a:fld>
            <a:endParaRPr lang="en-US"/>
          </a:p>
        </p:txBody>
      </p:sp>
    </p:spTree>
    <p:extLst>
      <p:ext uri="{BB962C8B-B14F-4D97-AF65-F5344CB8AC3E}">
        <p14:creationId xmlns:p14="http://schemas.microsoft.com/office/powerpoint/2010/main" val="342183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Specific Plans are also prepared by the </a:t>
            </a:r>
            <a:r>
              <a:rPr lang="en-US" dirty="0" err="1">
                <a:hlinkClick r:id="rId3"/>
              </a:rPr>
              <a:t>govt</a:t>
            </a:r>
            <a:r>
              <a:rPr lang="en-US" dirty="0">
                <a:hlinkClick r:id="rId3"/>
              </a:rPr>
              <a:t>- which all entities must adhere to</a:t>
            </a:r>
          </a:p>
          <a:p>
            <a:r>
              <a:rPr lang="en-US" dirty="0">
                <a:hlinkClick r:id="rId3"/>
              </a:rPr>
              <a:t>March 13, 2020 https://int.nyt.com/data/documenthelper/6819-covid-19-response-plan/d367f758bec47cad361f/optimized/full.pdf#page=1</a:t>
            </a:r>
            <a:endParaRPr lang="en-US" dirty="0"/>
          </a:p>
        </p:txBody>
      </p:sp>
      <p:sp>
        <p:nvSpPr>
          <p:cNvPr id="4" name="Slide Number Placeholder 3"/>
          <p:cNvSpPr>
            <a:spLocks noGrp="1"/>
          </p:cNvSpPr>
          <p:nvPr>
            <p:ph type="sldNum" sz="quarter" idx="10"/>
          </p:nvPr>
        </p:nvSpPr>
        <p:spPr/>
        <p:txBody>
          <a:bodyPr/>
          <a:lstStyle/>
          <a:p>
            <a:fld id="{D79408EF-127E-4BB2-943C-4BD28FCF20FB}" type="slidenum">
              <a:rPr lang="en-US" smtClean="0"/>
              <a:t>13</a:t>
            </a:fld>
            <a:endParaRPr lang="en-US"/>
          </a:p>
        </p:txBody>
      </p:sp>
    </p:spTree>
    <p:extLst>
      <p:ext uri="{BB962C8B-B14F-4D97-AF65-F5344CB8AC3E}">
        <p14:creationId xmlns:p14="http://schemas.microsoft.com/office/powerpoint/2010/main" val="2602235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LK</a:t>
            </a:r>
          </a:p>
        </p:txBody>
      </p:sp>
      <p:sp>
        <p:nvSpPr>
          <p:cNvPr id="4" name="Slide Number Placeholder 3"/>
          <p:cNvSpPr>
            <a:spLocks noGrp="1"/>
          </p:cNvSpPr>
          <p:nvPr>
            <p:ph type="sldNum" sz="quarter" idx="5"/>
          </p:nvPr>
        </p:nvSpPr>
        <p:spPr/>
        <p:txBody>
          <a:bodyPr/>
          <a:lstStyle/>
          <a:p>
            <a:fld id="{3818ACC9-2D0F-4E2C-95E3-0F1BD8323F83}" type="slidenum">
              <a:rPr lang="en-US" smtClean="0"/>
              <a:t>14</a:t>
            </a:fld>
            <a:endParaRPr lang="en-US"/>
          </a:p>
        </p:txBody>
      </p:sp>
    </p:spTree>
    <p:extLst>
      <p:ext uri="{BB962C8B-B14F-4D97-AF65-F5344CB8AC3E}">
        <p14:creationId xmlns:p14="http://schemas.microsoft.com/office/powerpoint/2010/main" val="2701115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408EF-127E-4BB2-943C-4BD28FCF20FB}" type="slidenum">
              <a:rPr lang="en-US" smtClean="0"/>
              <a:t>15</a:t>
            </a:fld>
            <a:endParaRPr lang="en-US"/>
          </a:p>
        </p:txBody>
      </p:sp>
    </p:spTree>
    <p:extLst>
      <p:ext uri="{BB962C8B-B14F-4D97-AF65-F5344CB8AC3E}">
        <p14:creationId xmlns:p14="http://schemas.microsoft.com/office/powerpoint/2010/main" val="2119889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is one of the top 5 nations in the world with the Highest frequency and severity of disaster events </a:t>
            </a:r>
          </a:p>
        </p:txBody>
      </p:sp>
      <p:sp>
        <p:nvSpPr>
          <p:cNvPr id="4" name="Slide Number Placeholder 3"/>
          <p:cNvSpPr>
            <a:spLocks noGrp="1"/>
          </p:cNvSpPr>
          <p:nvPr>
            <p:ph type="sldNum" sz="quarter" idx="10"/>
          </p:nvPr>
        </p:nvSpPr>
        <p:spPr/>
        <p:txBody>
          <a:bodyPr/>
          <a:lstStyle/>
          <a:p>
            <a:fld id="{D79408EF-127E-4BB2-943C-4BD28FCF20FB}" type="slidenum">
              <a:rPr lang="en-US" smtClean="0"/>
              <a:t>17</a:t>
            </a:fld>
            <a:endParaRPr lang="en-US"/>
          </a:p>
        </p:txBody>
      </p:sp>
    </p:spTree>
    <p:extLst>
      <p:ext uri="{BB962C8B-B14F-4D97-AF65-F5344CB8AC3E}">
        <p14:creationId xmlns:p14="http://schemas.microsoft.com/office/powerpoint/2010/main" val="715262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ＭＳ Ｐゴシック" charset="-128"/>
                <a:cs typeface="ＭＳ Ｐゴシック" pitchFamily="-112" charset="-128"/>
              </a:rPr>
              <a:t>Growth- we now have 7.4 billion people in the world- by 2050- it will be about 11 Billion- a 40% growth. In the US we will grow from 330 M to about 400 M about a 36% increase.  This population growth is leading to i</a:t>
            </a:r>
            <a:r>
              <a:rPr lang="en-US" b="1" dirty="0">
                <a:ea typeface="ＭＳ Ｐゴシック" charset="-128"/>
              </a:rPr>
              <a:t>ncreased encroachment into wildlife areas     </a:t>
            </a:r>
          </a:p>
          <a:p>
            <a:endParaRPr lang="en-US" b="1" dirty="0">
              <a:ea typeface="ＭＳ Ｐゴシック" charset="-128"/>
              <a:cs typeface="ＭＳ Ｐゴシック" pitchFamily="-112" charset="-128"/>
            </a:endParaRPr>
          </a:p>
          <a:p>
            <a:r>
              <a:rPr lang="en-US" b="1" dirty="0">
                <a:ea typeface="ＭＳ Ｐゴシック" charset="-128"/>
                <a:cs typeface="ＭＳ Ｐゴシック" pitchFamily="-112" charset="-128"/>
              </a:rPr>
              <a:t>We also know that people have low levels of willingness to comply with either community or individual level public health control measures to stem outbreaks- for ex while 75% of people think quarantine of people may be needed- less than half that would be willing themselves to be quarantine.  The only acceptable outbreak control measure on a list of about a dozen- was </a:t>
            </a:r>
            <a:r>
              <a:rPr lang="en-US" b="1" i="1" dirty="0">
                <a:ea typeface="ＭＳ Ｐゴシック" charset="-128"/>
                <a:cs typeface="ＭＳ Ｐゴシック" pitchFamily="-112" charset="-128"/>
              </a:rPr>
              <a:t>increased handwashing </a:t>
            </a:r>
          </a:p>
          <a:p>
            <a:endParaRPr lang="en-US" dirty="0"/>
          </a:p>
        </p:txBody>
      </p:sp>
      <p:sp>
        <p:nvSpPr>
          <p:cNvPr id="4" name="Slide Number Placeholder 3"/>
          <p:cNvSpPr>
            <a:spLocks noGrp="1"/>
          </p:cNvSpPr>
          <p:nvPr>
            <p:ph type="sldNum" sz="quarter" idx="10"/>
          </p:nvPr>
        </p:nvSpPr>
        <p:spPr/>
        <p:txBody>
          <a:bodyPr/>
          <a:lstStyle/>
          <a:p>
            <a:fld id="{22276342-EC3A-490D-A2FA-BC3F8E78ED21}" type="slidenum">
              <a:rPr lang="en-US" altLang="en-US" smtClean="0"/>
              <a:pPr/>
              <a:t>18</a:t>
            </a:fld>
            <a:endParaRPr lang="en-US" altLang="en-US"/>
          </a:p>
        </p:txBody>
      </p:sp>
    </p:spTree>
    <p:extLst>
      <p:ext uri="{BB962C8B-B14F-4D97-AF65-F5344CB8AC3E}">
        <p14:creationId xmlns:p14="http://schemas.microsoft.com/office/powerpoint/2010/main" val="2910396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b="1" dirty="0">
                <a:latin typeface="Calibri" pitchFamily="34" charset="0"/>
                <a:ea typeface="ＭＳ Ｐゴシック" charset="-128"/>
                <a:cs typeface="ＭＳ Ｐゴシック" pitchFamily="-112" charset="-128"/>
              </a:rPr>
              <a:t>In the past few decades alone, more than 90 emerging pathogens have been identified, including these listed here</a:t>
            </a:r>
          </a:p>
          <a:p>
            <a:pPr defTabSz="931774" eaLnBrk="0" fontAlgn="base" hangingPunct="0">
              <a:spcBef>
                <a:spcPct val="30000"/>
              </a:spcBef>
              <a:spcAft>
                <a:spcPct val="0"/>
              </a:spcAft>
              <a:defRPr/>
            </a:pPr>
            <a:r>
              <a:rPr lang="en-US" b="1" dirty="0">
                <a:latin typeface="Calibri" pitchFamily="34" charset="0"/>
                <a:ea typeface="ＭＳ Ｐゴシック" charset="-128"/>
                <a:cs typeface="ＭＳ Ｐゴシック" pitchFamily="-112" charset="-128"/>
              </a:rPr>
              <a:t>We also have a threat from reemerging diseases such as measles </a:t>
            </a:r>
          </a:p>
          <a:p>
            <a:pPr defTabSz="931774" eaLnBrk="0" fontAlgn="base" hangingPunct="0">
              <a:spcBef>
                <a:spcPct val="30000"/>
              </a:spcBef>
              <a:spcAft>
                <a:spcPct val="0"/>
              </a:spcAft>
              <a:defRPr/>
            </a:pPr>
            <a:endParaRPr lang="en-US" b="1" dirty="0">
              <a:latin typeface="Calibri" pitchFamily="34" charset="0"/>
              <a:ea typeface="ＭＳ Ｐゴシック" charset="-128"/>
              <a:cs typeface="ＭＳ Ｐゴシック" pitchFamily="-112" charset="-128"/>
            </a:endParaRPr>
          </a:p>
          <a:p>
            <a:r>
              <a:rPr lang="en-US" noProof="0" dirty="0"/>
              <a:t>https://wwwnc.cdc.gov/eid/article/1/1/95-0102_article</a:t>
            </a:r>
          </a:p>
          <a:p>
            <a:endParaRPr lang="en-US" dirty="0"/>
          </a:p>
          <a:p>
            <a:r>
              <a:rPr lang="en-US" dirty="0"/>
              <a:t>https://www.nature.com/articles/nature02759</a:t>
            </a:r>
          </a:p>
          <a:p>
            <a:pPr defTabSz="931774" eaLnBrk="0" fontAlgn="base" hangingPunct="0">
              <a:spcBef>
                <a:spcPct val="30000"/>
              </a:spcBef>
              <a:spcAft>
                <a:spcPct val="0"/>
              </a:spcAft>
              <a:defRPr/>
            </a:pPr>
            <a:endParaRPr lang="en-US" b="1" dirty="0">
              <a:latin typeface="Calibri" pitchFamily="34" charset="0"/>
              <a:ea typeface="ＭＳ Ｐゴシック" charset="-128"/>
              <a:cs typeface="ＭＳ Ｐゴシック" pitchFamily="-112" charset="-128"/>
            </a:endParaRPr>
          </a:p>
          <a:p>
            <a:pPr defTabSz="931774" eaLnBrk="0" fontAlgn="base" hangingPunct="0">
              <a:spcBef>
                <a:spcPct val="30000"/>
              </a:spcBef>
              <a:spcAft>
                <a:spcPct val="0"/>
              </a:spcAft>
              <a:defRPr/>
            </a:pPr>
            <a:endParaRPr lang="en-US" b="1" dirty="0"/>
          </a:p>
        </p:txBody>
      </p:sp>
      <p:sp>
        <p:nvSpPr>
          <p:cNvPr id="4" name="Slide Number Placeholder 3"/>
          <p:cNvSpPr>
            <a:spLocks noGrp="1"/>
          </p:cNvSpPr>
          <p:nvPr>
            <p:ph type="sldNum" sz="quarter" idx="10"/>
          </p:nvPr>
        </p:nvSpPr>
        <p:spPr/>
        <p:txBody>
          <a:bodyPr/>
          <a:lstStyle/>
          <a:p>
            <a:fld id="{22276342-EC3A-490D-A2FA-BC3F8E78ED21}" type="slidenum">
              <a:rPr lang="en-US" altLang="en-US" smtClean="0"/>
              <a:pPr/>
              <a:t>20</a:t>
            </a:fld>
            <a:endParaRPr lang="en-US" altLang="en-US"/>
          </a:p>
        </p:txBody>
      </p:sp>
    </p:spTree>
    <p:extLst>
      <p:ext uri="{BB962C8B-B14F-4D97-AF65-F5344CB8AC3E}">
        <p14:creationId xmlns:p14="http://schemas.microsoft.com/office/powerpoint/2010/main" val="634930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Also important to know….</a:t>
            </a:r>
          </a:p>
          <a:p>
            <a:endParaRPr lang="en-US" b="1" dirty="0"/>
          </a:p>
          <a:p>
            <a:pPr defTabSz="931774">
              <a:defRPr/>
            </a:pPr>
            <a:r>
              <a:rPr lang="en-US" dirty="0"/>
              <a:t>Depending on the source of the data- there are an estimated </a:t>
            </a:r>
            <a:r>
              <a:rPr lang="en-US" b="1" dirty="0"/>
              <a:t>55-60M Americans living with a disability.</a:t>
            </a:r>
          </a:p>
          <a:p>
            <a:endParaRPr lang="en-US" b="1" dirty="0"/>
          </a:p>
        </p:txBody>
      </p:sp>
      <p:sp>
        <p:nvSpPr>
          <p:cNvPr id="4" name="Slide Number Placeholder 3"/>
          <p:cNvSpPr>
            <a:spLocks noGrp="1"/>
          </p:cNvSpPr>
          <p:nvPr>
            <p:ph type="sldNum" sz="quarter" idx="10"/>
          </p:nvPr>
        </p:nvSpPr>
        <p:spPr/>
        <p:txBody>
          <a:bodyPr/>
          <a:lstStyle/>
          <a:p>
            <a:fld id="{00D10D85-5E74-4D79-BB8E-0B42FC61C474}" type="slidenum">
              <a:rPr lang="en-US" smtClean="0"/>
              <a:t>21</a:t>
            </a:fld>
            <a:endParaRPr lang="en-US"/>
          </a:p>
        </p:txBody>
      </p:sp>
    </p:spTree>
    <p:extLst>
      <p:ext uri="{BB962C8B-B14F-4D97-AF65-F5344CB8AC3E}">
        <p14:creationId xmlns:p14="http://schemas.microsoft.com/office/powerpoint/2010/main" val="440997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graphic is from CDC: </a:t>
            </a:r>
            <a:r>
              <a:rPr lang="en-US" dirty="0">
                <a:hlinkClick r:id="rId3"/>
              </a:rPr>
              <a:t>https://www.cdc.gov/media/releases/2015/p0730-US-disability.html</a:t>
            </a:r>
            <a:endParaRPr lang="en-US" dirty="0"/>
          </a:p>
          <a:p>
            <a:r>
              <a:rPr lang="en-US" dirty="0"/>
              <a:t>Roughly one in 4 or 5  </a:t>
            </a:r>
          </a:p>
          <a:p>
            <a:pPr defTabSz="931774">
              <a:defRPr/>
            </a:pPr>
            <a:r>
              <a:rPr lang="en-US" dirty="0"/>
              <a:t>In 2016 CDC Published a report that was based on the 2016 Behavioral Risk Factor Surveillance System (BRFSS) data. They found that one in four noninstitutionalized U.S. </a:t>
            </a:r>
            <a:r>
              <a:rPr lang="en-US" b="1" dirty="0"/>
              <a:t>adults</a:t>
            </a:r>
            <a:r>
              <a:rPr lang="en-US" dirty="0"/>
              <a:t> </a:t>
            </a:r>
            <a:r>
              <a:rPr lang="en-US" b="1" dirty="0"/>
              <a:t>(25.7%, representing an estimated 61.4 million persons</a:t>
            </a:r>
            <a:r>
              <a:rPr lang="en-US" dirty="0"/>
              <a:t>) reported any disability.</a:t>
            </a:r>
          </a:p>
          <a:p>
            <a:r>
              <a:rPr lang="en-US" dirty="0">
                <a:hlinkClick r:id="rId4"/>
              </a:rPr>
              <a:t>https://www.cdc.gov/mmwr/volumes/67/wr/mm6732a3.htm?s_cid=mm6732a3_w&amp;c_cid=journal_search_promotion_2018#F1_down</a:t>
            </a:r>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22</a:t>
            </a:fld>
            <a:endParaRPr lang="en-US"/>
          </a:p>
        </p:txBody>
      </p:sp>
    </p:spTree>
    <p:extLst>
      <p:ext uri="{BB962C8B-B14F-4D97-AF65-F5344CB8AC3E}">
        <p14:creationId xmlns:p14="http://schemas.microsoft.com/office/powerpoint/2010/main" val="204966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Increasingly,  the population is aging- from 46M people 65 </a:t>
            </a:r>
            <a:r>
              <a:rPr lang="en-US" dirty="0" err="1"/>
              <a:t>yrs</a:t>
            </a:r>
            <a:r>
              <a:rPr lang="en-US" dirty="0"/>
              <a:t> and older we are projected to have 98M by 2060-</a:t>
            </a:r>
          </a:p>
          <a:p>
            <a:r>
              <a:rPr lang="en-US" dirty="0"/>
              <a:t>People over 65 now represent 15% of the population- by 2060 that will increase to 24%</a:t>
            </a:r>
          </a:p>
          <a:p>
            <a:r>
              <a:rPr lang="en-US" dirty="0"/>
              <a:t>Older adults are generally at risk for decreased physical functioning- </a:t>
            </a:r>
            <a:r>
              <a:rPr lang="en-US" dirty="0" err="1"/>
              <a:t>esp</a:t>
            </a:r>
            <a:r>
              <a:rPr lang="en-US" dirty="0"/>
              <a:t> mobility- although this is not always the case-  </a:t>
            </a:r>
          </a:p>
        </p:txBody>
      </p:sp>
      <p:sp>
        <p:nvSpPr>
          <p:cNvPr id="4" name="Slide Number Placeholder 3"/>
          <p:cNvSpPr>
            <a:spLocks noGrp="1"/>
          </p:cNvSpPr>
          <p:nvPr>
            <p:ph type="sldNum" sz="quarter" idx="10"/>
          </p:nvPr>
        </p:nvSpPr>
        <p:spPr/>
        <p:txBody>
          <a:bodyPr/>
          <a:lstStyle/>
          <a:p>
            <a:fld id="{D79408EF-127E-4BB2-943C-4BD28FCF20FB}" type="slidenum">
              <a:rPr lang="en-US" smtClean="0"/>
              <a:t>23</a:t>
            </a:fld>
            <a:endParaRPr lang="en-US"/>
          </a:p>
        </p:txBody>
      </p:sp>
    </p:spTree>
    <p:extLst>
      <p:ext uri="{BB962C8B-B14F-4D97-AF65-F5344CB8AC3E}">
        <p14:creationId xmlns:p14="http://schemas.microsoft.com/office/powerpoint/2010/main" val="1813511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2</a:t>
            </a:fld>
            <a:endParaRPr lang="en-US"/>
          </a:p>
        </p:txBody>
      </p:sp>
    </p:spTree>
    <p:extLst>
      <p:ext uri="{BB962C8B-B14F-4D97-AF65-F5344CB8AC3E}">
        <p14:creationId xmlns:p14="http://schemas.microsoft.com/office/powerpoint/2010/main" val="1255372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a:defRPr/>
            </a:pPr>
            <a:fld id="{CED61E69-EDA8-4E1B-9FF6-EA5B9962CAA4}" type="slidenum">
              <a:rPr lang="en-US" smtClean="0">
                <a:latin typeface="Times New Roman" pitchFamily="18" charset="0"/>
              </a:rPr>
              <a:pPr>
                <a:defRPr/>
              </a:pPr>
              <a:t>24</a:t>
            </a:fld>
            <a:endParaRPr lang="en-US">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b="1" dirty="0" err="1"/>
              <a:t>Abt</a:t>
            </a:r>
            <a:r>
              <a:rPr lang="en-US" b="1" dirty="0"/>
              <a:t> a 30% score  So, its important to know if ADA Coordinators are ready to meet the needs of PWD in their community- with respect to disaster preparedness and response – including people with a disability, not only because the population at risk is large, and growing, and because the number and severity of disaster events is also increasing,</a:t>
            </a:r>
          </a:p>
          <a:p>
            <a:r>
              <a:rPr lang="en-US" b="1" dirty="0"/>
              <a:t>But..,. Very  importantly, because every indication we have indicates that people are not ready-  including people living with a disability</a:t>
            </a:r>
          </a:p>
          <a:p>
            <a:endParaRPr lang="en-US" b="1" dirty="0"/>
          </a:p>
          <a:p>
            <a:r>
              <a:rPr lang="en-US" dirty="0"/>
              <a:t>Information on the emergency preparedness planning of people with disabilities is VERY limited </a:t>
            </a:r>
          </a:p>
          <a:p>
            <a:r>
              <a:rPr lang="en-US" dirty="0"/>
              <a:t>We have some data from a 2011 study conducted by Gershon and Kraus on a convenience sample of disabled people WHO also had personal assistants-  we were especially interested to find out the role the PA played with respect to preparedness.</a:t>
            </a:r>
          </a:p>
          <a:p>
            <a:endParaRPr lang="en-US" dirty="0"/>
          </a:p>
          <a:p>
            <a:r>
              <a:rPr lang="en-US" dirty="0"/>
              <a:t>We measured preparedness using seven items: having a personal emergency plan; an evacuation plan; an easy-to-carry go bag with critical items, such as medications, cell phone, flashlight, etc.; having emergency supplies at home, such as extra food, batteries, supplies and equipment; having a communications plan for contacting the personal assistant; having an emergency contact list; and having a </a:t>
            </a:r>
            <a:r>
              <a:rPr lang="en-US" b="1" dirty="0"/>
              <a:t>back-up plan for personal assistance help</a:t>
            </a:r>
            <a:r>
              <a:rPr lang="en-US" dirty="0"/>
              <a:t>.  </a:t>
            </a:r>
          </a:p>
          <a:p>
            <a:endParaRPr lang="en-US" dirty="0"/>
          </a:p>
          <a:p>
            <a:r>
              <a:rPr lang="en-US" dirty="0"/>
              <a:t>Additional items determined whether or not the respondent had tested their emergency plan, if they shared their plan with all or some of their assistants, and an open- ended question was included that asked them to provide the reasons for not sharing their plan with their personal assistant.  We also asked about prior disaster experiences.</a:t>
            </a:r>
          </a:p>
          <a:p>
            <a:endParaRPr lang="en-US" dirty="0"/>
          </a:p>
          <a:p>
            <a:endParaRPr lang="en-US" dirty="0"/>
          </a:p>
        </p:txBody>
      </p:sp>
    </p:spTree>
    <p:extLst>
      <p:ext uri="{BB962C8B-B14F-4D97-AF65-F5344CB8AC3E}">
        <p14:creationId xmlns:p14="http://schemas.microsoft.com/office/powerpoint/2010/main" val="2137838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a:defRPr/>
            </a:pPr>
            <a:fld id="{CED61E69-EDA8-4E1B-9FF6-EA5B9962CAA4}" type="slidenum">
              <a:rPr lang="en-US" smtClean="0">
                <a:latin typeface="Times New Roman" pitchFamily="18" charset="0"/>
              </a:rPr>
              <a:pPr>
                <a:defRPr/>
              </a:pPr>
              <a:t>25</a:t>
            </a:fld>
            <a:endParaRPr lang="en-US">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dirty="0"/>
              <a:t>Nearly half of the sample (n=120, 47%) reported that they had an emergency plan</a:t>
            </a:r>
            <a:r>
              <a:rPr lang="en-US" b="1" dirty="0"/>
              <a:t>. </a:t>
            </a:r>
          </a:p>
          <a:p>
            <a:r>
              <a:rPr lang="en-US" dirty="0"/>
              <a:t>Of these,  66%  indicated that they had involved their PA in its development, with 4.0%  indicating that they shared their plan with only some of their Pas, 10% had NOT shared the plan with their PAs.   Common reasons given for not sharing their plan with PAs included: “My PA will be busy tending to the needs of their own family members, “The PA is just not that dependable”, “Experience tells me I can’t count of them”, “I have a new PA and they did not help me develop the plan”, and “I might not be with my PA when an emergency occurs.”  Of those reporting a plan, 57.5% (n=69) reported that they had actually tested their ability to use the plan.  </a:t>
            </a:r>
            <a:r>
              <a:rPr lang="en-US" b="1" dirty="0"/>
              <a:t>Involvement of the PAs in the emergency plan was strongly associated with emergency preparedness; but sample size was small and results should be interpreted with caution. </a:t>
            </a:r>
          </a:p>
          <a:p>
            <a:r>
              <a:rPr lang="en-US" b="1" dirty="0"/>
              <a:t>SCORE would be 33%  </a:t>
            </a:r>
          </a:p>
          <a:p>
            <a:r>
              <a:rPr lang="en-US" dirty="0"/>
              <a:t>35% had an evacuation plan, 28% had a go-bag ready, 32% had emergency supplies available, 29% had a way to communicate with their PA in case of an emergency; they planned to communicate using </a:t>
            </a:r>
            <a:r>
              <a:rPr lang="en-US" b="1" dirty="0"/>
              <a:t>cellphones (28%), text messages (13%), emails (146%), online social networks (3%), two-way radio (0.8%) and ham radio (0.4%</a:t>
            </a:r>
            <a:r>
              <a:rPr lang="en-US" dirty="0"/>
              <a:t>).  In terms of having an emergency contacts list, 35% had such a list.</a:t>
            </a:r>
          </a:p>
          <a:p>
            <a:r>
              <a:rPr lang="en-US" dirty="0"/>
              <a:t>With regards to the planning for an alternative source of personal assistance in case their regular PA would not be available to assist them during an emergency, 26% reported that they had made alternative back-up plans.  For those participants indicating an </a:t>
            </a:r>
            <a:r>
              <a:rPr lang="en-US" b="1" dirty="0"/>
              <a:t>alternative back-up plan, 77% would rely on family members, 51% would rely on friends, 36% would rely on neighbors, 1% on co-workers.  A very small proportion, 4% reported that they intended to hire another PA “on the spot.”  A low proportion, 20% thought that the agency providing for their care would allow their PA to accompany them in order to continue to provide services if they were evacuated to another area</a:t>
            </a:r>
            <a:r>
              <a:rPr lang="en-US" dirty="0"/>
              <a:t> (such as a shelter or a hotel). </a:t>
            </a:r>
          </a:p>
          <a:p>
            <a:r>
              <a:rPr lang="en-US" b="1" dirty="0"/>
              <a:t> On the 7-item emergency preparedness scale, the mean score was 2.3 (S.D.=2.74), the median was 0.0, the mode was 0.0, and the range was 0-7.  The Cronbach alpha was .93 (95% CI .916- 942), indicating a good internal consistency for this scale.</a:t>
            </a:r>
          </a:p>
          <a:p>
            <a:endParaRPr lang="en-US" b="1" dirty="0"/>
          </a:p>
          <a:p>
            <a:endParaRPr lang="en-US" b="1" dirty="0"/>
          </a:p>
          <a:p>
            <a:endParaRPr lang="en-US" b="1" dirty="0"/>
          </a:p>
          <a:p>
            <a:endParaRPr lang="en-US" b="1" dirty="0"/>
          </a:p>
        </p:txBody>
      </p:sp>
    </p:spTree>
    <p:extLst>
      <p:ext uri="{BB962C8B-B14F-4D97-AF65-F5344CB8AC3E}">
        <p14:creationId xmlns:p14="http://schemas.microsoft.com/office/powerpoint/2010/main" val="1498556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know from a more recent study I conducted that vulnerable elderly people (who are also often disabled) are NOT ready </a:t>
            </a:r>
          </a:p>
          <a:p>
            <a:r>
              <a:rPr lang="en-US" dirty="0"/>
              <a:t> and importantly, the size of the elderly population is growing- while people 65 and over represent 15% of today’s population, by 2060 they will represent about 25% of total population.</a:t>
            </a:r>
          </a:p>
          <a:p>
            <a:r>
              <a:rPr lang="en-US" dirty="0"/>
              <a:t>This was a qualitative theory generating study of the factors that influence preparedness in elderly- </a:t>
            </a:r>
          </a:p>
          <a:p>
            <a:r>
              <a:rPr lang="en-US" dirty="0"/>
              <a:t>Data were collected using a semi-structured interview from 50 elderly home care patients- all receiving home care </a:t>
            </a:r>
          </a:p>
          <a:p>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26</a:t>
            </a:fld>
            <a:endParaRPr lang="en-US"/>
          </a:p>
        </p:txBody>
      </p:sp>
    </p:spTree>
    <p:extLst>
      <p:ext uri="{BB962C8B-B14F-4D97-AF65-F5344CB8AC3E}">
        <p14:creationId xmlns:p14="http://schemas.microsoft.com/office/powerpoint/2010/main" val="1221941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Self- efficacy was low - many felt they could not do much to help themselves  </a:t>
            </a:r>
          </a:p>
          <a:p>
            <a:pPr defTabSz="931774">
              <a:defRPr/>
            </a:pPr>
            <a:r>
              <a:rPr lang="en-US" dirty="0"/>
              <a:t>80% had household incomes of 20K or less. No material or social support resources in many cases </a:t>
            </a:r>
          </a:p>
          <a:p>
            <a:pPr defTabSz="931774">
              <a:defRPr/>
            </a:pPr>
            <a:r>
              <a:rPr lang="en-US" dirty="0"/>
              <a:t>Wanted </a:t>
            </a:r>
            <a:r>
              <a:rPr lang="en-US" dirty="0" err="1"/>
              <a:t>govt</a:t>
            </a:r>
            <a:r>
              <a:rPr lang="en-US" dirty="0"/>
              <a:t>, first responders, clergy, strangers, anyone to help them </a:t>
            </a:r>
          </a:p>
          <a:p>
            <a:pPr defTabSz="931774">
              <a:defRPr/>
            </a:pPr>
            <a:endParaRPr lang="en-US" dirty="0"/>
          </a:p>
          <a:p>
            <a:pPr defTabSz="931774">
              <a:defRPr/>
            </a:pPr>
            <a:r>
              <a:rPr lang="en-US" dirty="0"/>
              <a:t>Risk awareness was high but </a:t>
            </a:r>
            <a:r>
              <a:rPr lang="en-US" b="1" dirty="0"/>
              <a:t>fatalism led to lack of preparedness</a:t>
            </a:r>
          </a:p>
          <a:p>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27</a:t>
            </a:fld>
            <a:endParaRPr lang="en-US"/>
          </a:p>
        </p:txBody>
      </p:sp>
    </p:spTree>
    <p:extLst>
      <p:ext uri="{BB962C8B-B14F-4D97-AF65-F5344CB8AC3E}">
        <p14:creationId xmlns:p14="http://schemas.microsoft.com/office/powerpoint/2010/main" val="55805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Finally we have information on the general population and how well they are prepared from FEMA National Preparedness Surveys</a:t>
            </a:r>
          </a:p>
          <a:p>
            <a:r>
              <a:rPr lang="en-US" b="1" dirty="0"/>
              <a:t> 2014 FEMA National Preparedness  Survey – that people in general are not ready </a:t>
            </a:r>
          </a:p>
          <a:p>
            <a:r>
              <a:rPr lang="en-US" b="1" dirty="0"/>
              <a:t>**Denial is a maladaptive response to fear </a:t>
            </a:r>
          </a:p>
          <a:p>
            <a:endParaRPr lang="en-US" b="1" dirty="0"/>
          </a:p>
          <a:p>
            <a:r>
              <a:rPr lang="en-US" b="1" dirty="0"/>
              <a:t>FEMA report:  </a:t>
            </a:r>
            <a:r>
              <a:rPr lang="en-US" dirty="0">
                <a:hlinkClick r:id="rId3"/>
              </a:rPr>
              <a:t>https://www.fema.gov/media-library-data/1409688068371-d71247cabc52a55de78305a4462d0e1a/2014_NPR_FINAL_082914_508v11.pdf</a:t>
            </a:r>
            <a:endParaRPr lang="en-US" b="1" dirty="0"/>
          </a:p>
        </p:txBody>
      </p:sp>
      <p:sp>
        <p:nvSpPr>
          <p:cNvPr id="4" name="Slide Number Placeholder 3"/>
          <p:cNvSpPr>
            <a:spLocks noGrp="1"/>
          </p:cNvSpPr>
          <p:nvPr>
            <p:ph type="sldNum" sz="quarter" idx="10"/>
          </p:nvPr>
        </p:nvSpPr>
        <p:spPr/>
        <p:txBody>
          <a:bodyPr/>
          <a:lstStyle/>
          <a:p>
            <a:fld id="{00D10D85-5E74-4D79-BB8E-0B42FC61C474}" type="slidenum">
              <a:rPr lang="en-US" smtClean="0"/>
              <a:t>28</a:t>
            </a:fld>
            <a:endParaRPr lang="en-US"/>
          </a:p>
        </p:txBody>
      </p:sp>
    </p:spTree>
    <p:extLst>
      <p:ext uri="{BB962C8B-B14F-4D97-AF65-F5344CB8AC3E}">
        <p14:creationId xmlns:p14="http://schemas.microsoft.com/office/powerpoint/2010/main" val="4115659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9408EF-127E-4BB2-943C-4BD28FCF20FB}" type="slidenum">
              <a:rPr lang="en-US" smtClean="0"/>
              <a:t>29</a:t>
            </a:fld>
            <a:endParaRPr lang="en-US"/>
          </a:p>
        </p:txBody>
      </p:sp>
    </p:spTree>
    <p:extLst>
      <p:ext uri="{BB962C8B-B14F-4D97-AF65-F5344CB8AC3E}">
        <p14:creationId xmlns:p14="http://schemas.microsoft.com/office/powerpoint/2010/main" val="2977967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30</a:t>
            </a:fld>
            <a:endParaRPr lang="en-US"/>
          </a:p>
        </p:txBody>
      </p:sp>
    </p:spTree>
    <p:extLst>
      <p:ext uri="{BB962C8B-B14F-4D97-AF65-F5344CB8AC3E}">
        <p14:creationId xmlns:p14="http://schemas.microsoft.com/office/powerpoint/2010/main" val="3101675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Marci Roth</a:t>
            </a:r>
          </a:p>
          <a:p>
            <a:r>
              <a:rPr lang="en-US" dirty="0"/>
              <a:t>Erica Jones</a:t>
            </a:r>
          </a:p>
          <a:p>
            <a:r>
              <a:rPr lang="en-US" dirty="0"/>
              <a:t>June </a:t>
            </a:r>
            <a:r>
              <a:rPr lang="en-US" dirty="0" err="1"/>
              <a:t>Kailes</a:t>
            </a:r>
            <a:r>
              <a:rPr lang="en-US" dirty="0"/>
              <a:t> </a:t>
            </a:r>
          </a:p>
          <a:p>
            <a:endParaRPr lang="en-US" dirty="0"/>
          </a:p>
          <a:p>
            <a:r>
              <a:rPr lang="en-US" dirty="0"/>
              <a:t>Heavy focus on items from the ADA checklist and other available materials </a:t>
            </a:r>
          </a:p>
          <a:p>
            <a:r>
              <a:rPr lang="en-US" dirty="0"/>
              <a:t>The sample frame for this group (OEM)  is not well delineated </a:t>
            </a:r>
          </a:p>
        </p:txBody>
      </p:sp>
      <p:sp>
        <p:nvSpPr>
          <p:cNvPr id="4" name="Slide Number Placeholder 3"/>
          <p:cNvSpPr>
            <a:spLocks noGrp="1"/>
          </p:cNvSpPr>
          <p:nvPr>
            <p:ph type="sldNum" sz="quarter" idx="5"/>
          </p:nvPr>
        </p:nvSpPr>
        <p:spPr/>
        <p:txBody>
          <a:bodyPr/>
          <a:lstStyle/>
          <a:p>
            <a:fld id="{3818ACC9-2D0F-4E2C-95E3-0F1BD8323F83}" type="slidenum">
              <a:rPr lang="en-US" smtClean="0"/>
              <a:t>31</a:t>
            </a:fld>
            <a:endParaRPr lang="en-US"/>
          </a:p>
        </p:txBody>
      </p:sp>
    </p:spTree>
    <p:extLst>
      <p:ext uri="{BB962C8B-B14F-4D97-AF65-F5344CB8AC3E}">
        <p14:creationId xmlns:p14="http://schemas.microsoft.com/office/powerpoint/2010/main" val="2115055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18ACC9-2D0F-4E2C-95E3-0F1BD8323F83}" type="slidenum">
              <a:rPr lang="en-US" smtClean="0"/>
              <a:t>32</a:t>
            </a:fld>
            <a:endParaRPr lang="en-US"/>
          </a:p>
        </p:txBody>
      </p:sp>
    </p:spTree>
    <p:extLst>
      <p:ext uri="{BB962C8B-B14F-4D97-AF65-F5344CB8AC3E}">
        <p14:creationId xmlns:p14="http://schemas.microsoft.com/office/powerpoint/2010/main" val="3567873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effectLst/>
              </a:rPr>
              <a:t>Emergency Management (including Sheriff’s Office)</a:t>
            </a:r>
          </a:p>
          <a:p>
            <a:pPr lvl="0"/>
            <a:r>
              <a:rPr lang="en-US" dirty="0">
                <a:effectLst/>
              </a:rPr>
              <a:t>City Manager or City Clerk Office </a:t>
            </a:r>
          </a:p>
          <a:p>
            <a:pPr lvl="0"/>
            <a:r>
              <a:rPr lang="en-US" dirty="0">
                <a:effectLst/>
              </a:rPr>
              <a:t>Human Resources and Equal Opportunity Offices </a:t>
            </a:r>
          </a:p>
          <a:p>
            <a:pPr lvl="0"/>
            <a:r>
              <a:rPr lang="en-US" dirty="0">
                <a:effectLst/>
              </a:rPr>
              <a:t>Risk Management Office</a:t>
            </a:r>
          </a:p>
          <a:p>
            <a:pPr lvl="0"/>
            <a:r>
              <a:rPr lang="en-US" dirty="0">
                <a:effectLst/>
              </a:rPr>
              <a:t>Health and Human Services </a:t>
            </a:r>
          </a:p>
          <a:p>
            <a:pPr lvl="0"/>
            <a:r>
              <a:rPr lang="en-US" dirty="0">
                <a:effectLst/>
              </a:rPr>
              <a:t>General Admin </a:t>
            </a:r>
          </a:p>
          <a:p>
            <a:pPr lvl="0"/>
            <a:r>
              <a:rPr lang="en-US" dirty="0">
                <a:effectLst/>
              </a:rPr>
              <a:t>Non-profit (including Red Cross) </a:t>
            </a:r>
          </a:p>
          <a:p>
            <a:pPr lvl="0"/>
            <a:r>
              <a:rPr lang="en-US" dirty="0">
                <a:effectLst/>
              </a:rPr>
              <a:t>Treasury &amp; Finance Office </a:t>
            </a:r>
          </a:p>
          <a:p>
            <a:pPr lvl="0"/>
            <a:r>
              <a:rPr lang="en-US" dirty="0">
                <a:effectLst/>
              </a:rPr>
              <a:t>Senior Services or Aging Dept </a:t>
            </a:r>
          </a:p>
          <a:p>
            <a:pPr lvl="0"/>
            <a:r>
              <a:rPr lang="en-US" dirty="0">
                <a:effectLst/>
              </a:rPr>
              <a:t>Dept of Corrections </a:t>
            </a:r>
          </a:p>
          <a:p>
            <a:pPr lvl="0"/>
            <a:r>
              <a:rPr lang="en-US" dirty="0">
                <a:effectLst/>
              </a:rPr>
              <a:t>City Manager </a:t>
            </a:r>
          </a:p>
          <a:p>
            <a:pPr lvl="0"/>
            <a:r>
              <a:rPr lang="en-US" dirty="0">
                <a:effectLst/>
              </a:rPr>
              <a:t>Deputy or Assistant City Manager </a:t>
            </a:r>
          </a:p>
          <a:p>
            <a:pPr lvl="0"/>
            <a:r>
              <a:rPr lang="en-US" dirty="0">
                <a:effectLst/>
              </a:rPr>
              <a:t>Director of Planning and Development</a:t>
            </a:r>
          </a:p>
          <a:p>
            <a:pPr lvl="0"/>
            <a:r>
              <a:rPr lang="en-US" dirty="0">
                <a:effectLst/>
              </a:rPr>
              <a:t>County or Field Administrator</a:t>
            </a:r>
          </a:p>
          <a:p>
            <a:r>
              <a:rPr lang="en-US" sz="1200" kern="1200" dirty="0">
                <a:solidFill>
                  <a:schemeClr val="tx1"/>
                </a:solidFill>
                <a:effectLst/>
                <a:latin typeface="+mn-lt"/>
                <a:ea typeface="+mn-ea"/>
                <a:cs typeface="+mn-cs"/>
              </a:rPr>
              <a:t>Office of EO Administrator</a:t>
            </a:r>
            <a:endParaRPr lang="en-US" dirty="0"/>
          </a:p>
        </p:txBody>
      </p:sp>
      <p:sp>
        <p:nvSpPr>
          <p:cNvPr id="4" name="Slide Number Placeholder 3"/>
          <p:cNvSpPr>
            <a:spLocks noGrp="1"/>
          </p:cNvSpPr>
          <p:nvPr>
            <p:ph type="sldNum" sz="quarter" idx="10"/>
          </p:nvPr>
        </p:nvSpPr>
        <p:spPr/>
        <p:txBody>
          <a:bodyPr/>
          <a:lstStyle/>
          <a:p>
            <a:fld id="{D79408EF-127E-4BB2-943C-4BD28FCF20FB}" type="slidenum">
              <a:rPr lang="en-US" smtClean="0"/>
              <a:t>34</a:t>
            </a:fld>
            <a:endParaRPr lang="en-US"/>
          </a:p>
        </p:txBody>
      </p:sp>
    </p:spTree>
    <p:extLst>
      <p:ext uri="{BB962C8B-B14F-4D97-AF65-F5344CB8AC3E}">
        <p14:creationId xmlns:p14="http://schemas.microsoft.com/office/powerpoint/2010/main" val="1185108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a:t>
            </a:r>
            <a:r>
              <a:rPr lang="en-US" b="1" dirty="0"/>
              <a:t>role</a:t>
            </a:r>
            <a:r>
              <a:rPr lang="en-US" dirty="0"/>
              <a:t> of ADA Coordinators with respect to ensuring that All members of the community, including people living with a disability, are included in emergency management planning and response.  </a:t>
            </a:r>
          </a:p>
          <a:p>
            <a:r>
              <a:rPr lang="en-US" dirty="0"/>
              <a:t>Find out how they are doing – where the </a:t>
            </a:r>
            <a:r>
              <a:rPr lang="en-US" b="1" dirty="0"/>
              <a:t>gaps and challenges </a:t>
            </a:r>
            <a:r>
              <a:rPr lang="en-US" dirty="0"/>
              <a:t>are-</a:t>
            </a:r>
          </a:p>
          <a:p>
            <a:endParaRPr lang="en-US" dirty="0"/>
          </a:p>
          <a:p>
            <a:r>
              <a:rPr lang="en-US" dirty="0"/>
              <a:t>The</a:t>
            </a:r>
            <a:r>
              <a:rPr lang="en-US" baseline="0" dirty="0"/>
              <a:t> </a:t>
            </a:r>
            <a:r>
              <a:rPr lang="en-US" b="1" baseline="0" dirty="0"/>
              <a:t>ultimate goal </a:t>
            </a:r>
            <a:r>
              <a:rPr lang="en-US" baseline="0" dirty="0"/>
              <a:t>of this research is to </a:t>
            </a:r>
            <a:r>
              <a:rPr lang="en-US" sz="3300" dirty="0">
                <a:latin typeface="Arial" panose="020B0604020202020204" pitchFamily="34" charset="0"/>
                <a:cs typeface="Arial" panose="020B0604020202020204" pitchFamily="34" charset="0"/>
              </a:rPr>
              <a:t>Improve Preparedness and Response for People with Disabilities and Access and Functional Needs   </a:t>
            </a:r>
          </a:p>
          <a:p>
            <a:pPr marL="465887" lvl="1"/>
            <a:endParaRPr lang="en-US" dirty="0"/>
          </a:p>
          <a:p>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4</a:t>
            </a:fld>
            <a:endParaRPr lang="en-US"/>
          </a:p>
        </p:txBody>
      </p:sp>
    </p:spTree>
    <p:extLst>
      <p:ext uri="{BB962C8B-B14F-4D97-AF65-F5344CB8AC3E}">
        <p14:creationId xmlns:p14="http://schemas.microsoft.com/office/powerpoint/2010/main" val="1458187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50% thought they really needed to spend 20% or more of their time on it- and 10% thought they should spend 65% or more of their time on it </a:t>
            </a:r>
          </a:p>
          <a:p>
            <a:endParaRPr lang="en-US" sz="1400" b="1" dirty="0"/>
          </a:p>
          <a:p>
            <a:r>
              <a:rPr lang="en-US" sz="1400" b="1" dirty="0"/>
              <a:t>Important to note:</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On our OEM survey- only 36% said they had access to ADA-C in their jurisdiction!!! </a:t>
            </a:r>
          </a:p>
          <a:p>
            <a:endParaRPr lang="en-US" sz="1800" dirty="0"/>
          </a:p>
          <a:p>
            <a:endParaRPr lang="en-US" sz="1400" b="1" dirty="0"/>
          </a:p>
        </p:txBody>
      </p:sp>
      <p:sp>
        <p:nvSpPr>
          <p:cNvPr id="4" name="Slide Number Placeholder 3"/>
          <p:cNvSpPr>
            <a:spLocks noGrp="1"/>
          </p:cNvSpPr>
          <p:nvPr>
            <p:ph type="sldNum" sz="quarter" idx="10"/>
          </p:nvPr>
        </p:nvSpPr>
        <p:spPr/>
        <p:txBody>
          <a:bodyPr/>
          <a:lstStyle/>
          <a:p>
            <a:fld id="{00D10D85-5E74-4D79-BB8E-0B42FC61C474}" type="slidenum">
              <a:rPr lang="en-US" smtClean="0"/>
              <a:t>35</a:t>
            </a:fld>
            <a:endParaRPr lang="en-US"/>
          </a:p>
        </p:txBody>
      </p:sp>
    </p:spTree>
    <p:extLst>
      <p:ext uri="{BB962C8B-B14F-4D97-AF65-F5344CB8AC3E}">
        <p14:creationId xmlns:p14="http://schemas.microsoft.com/office/powerpoint/2010/main" val="245071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Other ADA Responses: 7% :  “I honestly don’t know;” “I have no idea;” “I served on a recovery committee after Katrina”</a:t>
            </a:r>
          </a:p>
          <a:p>
            <a:endParaRPr lang="en-US" b="1" dirty="0"/>
          </a:p>
        </p:txBody>
      </p:sp>
      <p:sp>
        <p:nvSpPr>
          <p:cNvPr id="4" name="Slide Number Placeholder 3"/>
          <p:cNvSpPr>
            <a:spLocks noGrp="1"/>
          </p:cNvSpPr>
          <p:nvPr>
            <p:ph type="sldNum" sz="quarter" idx="10"/>
          </p:nvPr>
        </p:nvSpPr>
        <p:spPr/>
        <p:txBody>
          <a:bodyPr/>
          <a:lstStyle/>
          <a:p>
            <a:fld id="{00D10D85-5E74-4D79-BB8E-0B42FC61C474}" type="slidenum">
              <a:rPr lang="en-US" smtClean="0"/>
              <a:t>36</a:t>
            </a:fld>
            <a:endParaRPr lang="en-US"/>
          </a:p>
        </p:txBody>
      </p:sp>
    </p:spTree>
    <p:extLst>
      <p:ext uri="{BB962C8B-B14F-4D97-AF65-F5344CB8AC3E}">
        <p14:creationId xmlns:p14="http://schemas.microsoft.com/office/powerpoint/2010/main" val="3976217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Serve on EOC  Later on in survey we repeat this question in another section- here the response was 35%  vs 24% here </a:t>
            </a:r>
          </a:p>
        </p:txBody>
      </p:sp>
      <p:sp>
        <p:nvSpPr>
          <p:cNvPr id="4" name="Slide Number Placeholder 3"/>
          <p:cNvSpPr>
            <a:spLocks noGrp="1"/>
          </p:cNvSpPr>
          <p:nvPr>
            <p:ph type="sldNum" sz="quarter" idx="10"/>
          </p:nvPr>
        </p:nvSpPr>
        <p:spPr/>
        <p:txBody>
          <a:bodyPr/>
          <a:lstStyle/>
          <a:p>
            <a:fld id="{D79408EF-127E-4BB2-943C-4BD28FCF20FB}" type="slidenum">
              <a:rPr lang="en-US" smtClean="0"/>
              <a:t>37</a:t>
            </a:fld>
            <a:endParaRPr lang="en-US"/>
          </a:p>
        </p:txBody>
      </p:sp>
    </p:spTree>
    <p:extLst>
      <p:ext uri="{BB962C8B-B14F-4D97-AF65-F5344CB8AC3E}">
        <p14:creationId xmlns:p14="http://schemas.microsoft.com/office/powerpoint/2010/main" val="2759022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a:p>
          <a:p>
            <a:r>
              <a:rPr lang="en-US" sz="1400" b="1" dirty="0"/>
              <a:t>After seeing what this job SHOULD ENTAIL, they changed their minds about whether or not they truly WERE RESPONSIBLE HOWEVER!!! </a:t>
            </a:r>
          </a:p>
          <a:p>
            <a:endParaRPr lang="en-US" sz="1400" b="1" dirty="0"/>
          </a:p>
          <a:p>
            <a:r>
              <a:rPr lang="en-US" sz="1400" b="1" dirty="0"/>
              <a:t>Although a Majority said they were responsible for ensuring ADA Access with respect to emergency management- they fall way short on specific responsibilities that this entail.</a:t>
            </a:r>
          </a:p>
          <a:p>
            <a:endParaRPr lang="en-US" sz="1400" b="1" dirty="0"/>
          </a:p>
        </p:txBody>
      </p:sp>
      <p:sp>
        <p:nvSpPr>
          <p:cNvPr id="4" name="Slide Number Placeholder 3"/>
          <p:cNvSpPr>
            <a:spLocks noGrp="1"/>
          </p:cNvSpPr>
          <p:nvPr>
            <p:ph type="sldNum" sz="quarter" idx="10"/>
          </p:nvPr>
        </p:nvSpPr>
        <p:spPr/>
        <p:txBody>
          <a:bodyPr/>
          <a:lstStyle/>
          <a:p>
            <a:fld id="{00D10D85-5E74-4D79-BB8E-0B42FC61C474}" type="slidenum">
              <a:rPr lang="en-US" smtClean="0"/>
              <a:t>38</a:t>
            </a:fld>
            <a:endParaRPr lang="en-US"/>
          </a:p>
        </p:txBody>
      </p:sp>
    </p:spTree>
    <p:extLst>
      <p:ext uri="{BB962C8B-B14F-4D97-AF65-F5344CB8AC3E}">
        <p14:creationId xmlns:p14="http://schemas.microsoft.com/office/powerpoint/2010/main" val="32858005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Their ability to meet their responsibilities is dependent on these questions related to </a:t>
            </a:r>
          </a:p>
          <a:p>
            <a:r>
              <a:rPr lang="en-US" sz="1400" b="1" dirty="0"/>
              <a:t>Knowledgeable: </a:t>
            </a:r>
            <a:r>
              <a:rPr lang="en-US" sz="1400" dirty="0">
                <a:effectLst/>
              </a:rPr>
              <a:t> regarding all ADA requirements to ensure equal access with respect to Emergency Management Planning and Response. </a:t>
            </a:r>
          </a:p>
          <a:p>
            <a:r>
              <a:rPr lang="en-US" sz="1400" b="1" dirty="0"/>
              <a:t>Influence:  </a:t>
            </a:r>
            <a:r>
              <a:rPr lang="en-US" sz="1400" dirty="0">
                <a:effectLst/>
              </a:rPr>
              <a:t>I am able to influence other entities (e.g., Office of Emergency Management) to ensure ADA access with respect to Emergency Management Planning and Response.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Adequate training:  </a:t>
            </a:r>
            <a:r>
              <a:rPr lang="en-US" sz="1400" dirty="0">
                <a:effectLst/>
              </a:rPr>
              <a:t>I have had adequate training to ensure equal access with respect to Emergency Management Planning and Response. </a:t>
            </a:r>
          </a:p>
          <a:p>
            <a:r>
              <a:rPr lang="en-US" sz="1400" dirty="0">
                <a:effectLst/>
              </a:rPr>
              <a:t> </a:t>
            </a:r>
          </a:p>
          <a:p>
            <a:endParaRPr lang="en-US" sz="1400" b="1" dirty="0"/>
          </a:p>
        </p:txBody>
      </p:sp>
      <p:sp>
        <p:nvSpPr>
          <p:cNvPr id="4" name="Slide Number Placeholder 3"/>
          <p:cNvSpPr>
            <a:spLocks noGrp="1"/>
          </p:cNvSpPr>
          <p:nvPr>
            <p:ph type="sldNum" sz="quarter" idx="10"/>
          </p:nvPr>
        </p:nvSpPr>
        <p:spPr/>
        <p:txBody>
          <a:bodyPr/>
          <a:lstStyle/>
          <a:p>
            <a:fld id="{00D10D85-5E74-4D79-BB8E-0B42FC61C474}" type="slidenum">
              <a:rPr lang="en-US" smtClean="0"/>
              <a:t>39</a:t>
            </a:fld>
            <a:endParaRPr lang="en-US"/>
          </a:p>
        </p:txBody>
      </p:sp>
    </p:spTree>
    <p:extLst>
      <p:ext uri="{BB962C8B-B14F-4D97-AF65-F5344CB8AC3E}">
        <p14:creationId xmlns:p14="http://schemas.microsoft.com/office/powerpoint/2010/main" val="2103910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All of these items are with respect to EM responsibilities under ADA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p>
            <a:r>
              <a:rPr lang="en-US" sz="1400" b="1" dirty="0"/>
              <a:t>They fall way short on specific responsibilities that this entails- PLUS they are UNSURE about who exactly is responsible</a:t>
            </a:r>
          </a:p>
          <a:p>
            <a:endParaRPr lang="en-US" sz="1400" b="1" dirty="0"/>
          </a:p>
          <a:p>
            <a:r>
              <a:rPr lang="en-US" sz="3200" b="1" dirty="0"/>
              <a:t>Furthermore- Very low % are responsible- is almost same as % saying they do not know who is!!! </a:t>
            </a:r>
          </a:p>
        </p:txBody>
      </p:sp>
      <p:sp>
        <p:nvSpPr>
          <p:cNvPr id="4" name="Slide Number Placeholder 3"/>
          <p:cNvSpPr>
            <a:spLocks noGrp="1"/>
          </p:cNvSpPr>
          <p:nvPr>
            <p:ph type="sldNum" sz="quarter" idx="10"/>
          </p:nvPr>
        </p:nvSpPr>
        <p:spPr/>
        <p:txBody>
          <a:bodyPr/>
          <a:lstStyle/>
          <a:p>
            <a:fld id="{00D10D85-5E74-4D79-BB8E-0B42FC61C474}" type="slidenum">
              <a:rPr lang="en-US" smtClean="0"/>
              <a:t>40</a:t>
            </a:fld>
            <a:endParaRPr lang="en-US"/>
          </a:p>
        </p:txBody>
      </p:sp>
    </p:spTree>
    <p:extLst>
      <p:ext uri="{BB962C8B-B14F-4D97-AF65-F5344CB8AC3E}">
        <p14:creationId xmlns:p14="http://schemas.microsoft.com/office/powerpoint/2010/main" val="336142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are with respect to EM responsibilities under ADA</a:t>
            </a:r>
          </a:p>
          <a:p>
            <a:r>
              <a:rPr lang="en-US" dirty="0"/>
              <a:t> </a:t>
            </a:r>
            <a:endParaRPr lang="en-US" sz="3200" b="1" dirty="0"/>
          </a:p>
        </p:txBody>
      </p:sp>
      <p:sp>
        <p:nvSpPr>
          <p:cNvPr id="4" name="Slide Number Placeholder 3"/>
          <p:cNvSpPr>
            <a:spLocks noGrp="1"/>
          </p:cNvSpPr>
          <p:nvPr>
            <p:ph type="sldNum" sz="quarter" idx="10"/>
          </p:nvPr>
        </p:nvSpPr>
        <p:spPr/>
        <p:txBody>
          <a:bodyPr/>
          <a:lstStyle/>
          <a:p>
            <a:fld id="{00D10D85-5E74-4D79-BB8E-0B42FC61C474}" type="slidenum">
              <a:rPr lang="en-US" smtClean="0"/>
              <a:t>41</a:t>
            </a:fld>
            <a:endParaRPr lang="en-US"/>
          </a:p>
        </p:txBody>
      </p:sp>
    </p:spTree>
    <p:extLst>
      <p:ext uri="{BB962C8B-B14F-4D97-AF65-F5344CB8AC3E}">
        <p14:creationId xmlns:p14="http://schemas.microsoft.com/office/powerpoint/2010/main" val="25958122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42</a:t>
            </a:fld>
            <a:endParaRPr lang="en-US"/>
          </a:p>
        </p:txBody>
      </p:sp>
    </p:spTree>
    <p:extLst>
      <p:ext uri="{BB962C8B-B14F-4D97-AF65-F5344CB8AC3E}">
        <p14:creationId xmlns:p14="http://schemas.microsoft.com/office/powerpoint/2010/main" val="15115095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b="1" dirty="0"/>
          </a:p>
        </p:txBody>
      </p:sp>
      <p:sp>
        <p:nvSpPr>
          <p:cNvPr id="4" name="Slide Number Placeholder 3"/>
          <p:cNvSpPr>
            <a:spLocks noGrp="1"/>
          </p:cNvSpPr>
          <p:nvPr>
            <p:ph type="sldNum" sz="quarter" idx="10"/>
          </p:nvPr>
        </p:nvSpPr>
        <p:spPr/>
        <p:txBody>
          <a:bodyPr/>
          <a:lstStyle/>
          <a:p>
            <a:fld id="{00D10D85-5E74-4D79-BB8E-0B42FC61C474}" type="slidenum">
              <a:rPr lang="en-US" smtClean="0"/>
              <a:t>43</a:t>
            </a:fld>
            <a:endParaRPr lang="en-US"/>
          </a:p>
        </p:txBody>
      </p:sp>
    </p:spTree>
    <p:extLst>
      <p:ext uri="{BB962C8B-B14F-4D97-AF65-F5344CB8AC3E}">
        <p14:creationId xmlns:p14="http://schemas.microsoft.com/office/powerpoint/2010/main" val="10915130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b="1" dirty="0"/>
          </a:p>
        </p:txBody>
      </p:sp>
      <p:sp>
        <p:nvSpPr>
          <p:cNvPr id="4" name="Slide Number Placeholder 3"/>
          <p:cNvSpPr>
            <a:spLocks noGrp="1"/>
          </p:cNvSpPr>
          <p:nvPr>
            <p:ph type="sldNum" sz="quarter" idx="10"/>
          </p:nvPr>
        </p:nvSpPr>
        <p:spPr/>
        <p:txBody>
          <a:bodyPr/>
          <a:lstStyle/>
          <a:p>
            <a:fld id="{00D10D85-5E74-4D79-BB8E-0B42FC61C474}" type="slidenum">
              <a:rPr lang="en-US" smtClean="0"/>
              <a:t>44</a:t>
            </a:fld>
            <a:endParaRPr lang="en-US"/>
          </a:p>
        </p:txBody>
      </p:sp>
    </p:spTree>
    <p:extLst>
      <p:ext uri="{BB962C8B-B14F-4D97-AF65-F5344CB8AC3E}">
        <p14:creationId xmlns:p14="http://schemas.microsoft.com/office/powerpoint/2010/main" val="2445687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5</a:t>
            </a:fld>
            <a:endParaRPr lang="en-US"/>
          </a:p>
        </p:txBody>
      </p:sp>
    </p:spTree>
    <p:extLst>
      <p:ext uri="{BB962C8B-B14F-4D97-AF65-F5344CB8AC3E}">
        <p14:creationId xmlns:p14="http://schemas.microsoft.com/office/powerpoint/2010/main" val="370433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b="1" dirty="0"/>
          </a:p>
        </p:txBody>
      </p:sp>
      <p:sp>
        <p:nvSpPr>
          <p:cNvPr id="4" name="Slide Number Placeholder 3"/>
          <p:cNvSpPr>
            <a:spLocks noGrp="1"/>
          </p:cNvSpPr>
          <p:nvPr>
            <p:ph type="sldNum" sz="quarter" idx="10"/>
          </p:nvPr>
        </p:nvSpPr>
        <p:spPr/>
        <p:txBody>
          <a:bodyPr/>
          <a:lstStyle/>
          <a:p>
            <a:fld id="{00D10D85-5E74-4D79-BB8E-0B42FC61C474}" type="slidenum">
              <a:rPr lang="en-US" smtClean="0"/>
              <a:t>45</a:t>
            </a:fld>
            <a:endParaRPr lang="en-US"/>
          </a:p>
        </p:txBody>
      </p:sp>
    </p:spTree>
    <p:extLst>
      <p:ext uri="{BB962C8B-B14F-4D97-AF65-F5344CB8AC3E}">
        <p14:creationId xmlns:p14="http://schemas.microsoft.com/office/powerpoint/2010/main" val="21100669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b="1" dirty="0"/>
          </a:p>
        </p:txBody>
      </p:sp>
      <p:sp>
        <p:nvSpPr>
          <p:cNvPr id="4" name="Slide Number Placeholder 3"/>
          <p:cNvSpPr>
            <a:spLocks noGrp="1"/>
          </p:cNvSpPr>
          <p:nvPr>
            <p:ph type="sldNum" sz="quarter" idx="10"/>
          </p:nvPr>
        </p:nvSpPr>
        <p:spPr/>
        <p:txBody>
          <a:bodyPr/>
          <a:lstStyle/>
          <a:p>
            <a:fld id="{00D10D85-5E74-4D79-BB8E-0B42FC61C474}" type="slidenum">
              <a:rPr lang="en-US" smtClean="0"/>
              <a:t>46</a:t>
            </a:fld>
            <a:endParaRPr lang="en-US"/>
          </a:p>
        </p:txBody>
      </p:sp>
    </p:spTree>
    <p:extLst>
      <p:ext uri="{BB962C8B-B14F-4D97-AF65-F5344CB8AC3E}">
        <p14:creationId xmlns:p14="http://schemas.microsoft.com/office/powerpoint/2010/main" val="38524623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47</a:t>
            </a:fld>
            <a:endParaRPr lang="en-US"/>
          </a:p>
        </p:txBody>
      </p:sp>
    </p:spTree>
    <p:extLst>
      <p:ext uri="{BB962C8B-B14F-4D97-AF65-F5344CB8AC3E}">
        <p14:creationId xmlns:p14="http://schemas.microsoft.com/office/powerpoint/2010/main" val="41776440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More support </a:t>
            </a:r>
            <a:r>
              <a:rPr lang="en-US" dirty="0"/>
              <a:t>from other entities including City Mgt, Dept Heads, County Commissioners, OEM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p>
        </p:txBody>
      </p:sp>
      <p:sp>
        <p:nvSpPr>
          <p:cNvPr id="4" name="Slide Number Placeholder 3"/>
          <p:cNvSpPr>
            <a:spLocks noGrp="1"/>
          </p:cNvSpPr>
          <p:nvPr>
            <p:ph type="sldNum" sz="quarter" idx="10"/>
          </p:nvPr>
        </p:nvSpPr>
        <p:spPr/>
        <p:txBody>
          <a:bodyPr/>
          <a:lstStyle/>
          <a:p>
            <a:fld id="{00D10D85-5E74-4D79-BB8E-0B42FC61C474}" type="slidenum">
              <a:rPr lang="en-US" smtClean="0"/>
              <a:t>48</a:t>
            </a:fld>
            <a:endParaRPr lang="en-US"/>
          </a:p>
        </p:txBody>
      </p:sp>
    </p:spTree>
    <p:extLst>
      <p:ext uri="{BB962C8B-B14F-4D97-AF65-F5344CB8AC3E}">
        <p14:creationId xmlns:p14="http://schemas.microsoft.com/office/powerpoint/2010/main" val="16409918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49</a:t>
            </a:fld>
            <a:endParaRPr lang="en-US"/>
          </a:p>
        </p:txBody>
      </p:sp>
    </p:spTree>
    <p:extLst>
      <p:ext uri="{BB962C8B-B14F-4D97-AF65-F5344CB8AC3E}">
        <p14:creationId xmlns:p14="http://schemas.microsoft.com/office/powerpoint/2010/main" val="2284857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Preparedness, response and recovery phases in particular  </a:t>
            </a:r>
          </a:p>
          <a:p>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50</a:t>
            </a:fld>
            <a:endParaRPr lang="en-US"/>
          </a:p>
        </p:txBody>
      </p:sp>
    </p:spTree>
    <p:extLst>
      <p:ext uri="{BB962C8B-B14F-4D97-AF65-F5344CB8AC3E}">
        <p14:creationId xmlns:p14="http://schemas.microsoft.com/office/powerpoint/2010/main" val="982896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these data we can make some recommendations </a:t>
            </a:r>
          </a:p>
        </p:txBody>
      </p:sp>
      <p:sp>
        <p:nvSpPr>
          <p:cNvPr id="4" name="Slide Number Placeholder 3"/>
          <p:cNvSpPr>
            <a:spLocks noGrp="1"/>
          </p:cNvSpPr>
          <p:nvPr>
            <p:ph type="sldNum" sz="quarter" idx="10"/>
          </p:nvPr>
        </p:nvSpPr>
        <p:spPr/>
        <p:txBody>
          <a:bodyPr/>
          <a:lstStyle/>
          <a:p>
            <a:fld id="{D79408EF-127E-4BB2-943C-4BD28FCF20FB}" type="slidenum">
              <a:rPr lang="en-US" smtClean="0"/>
              <a:t>51</a:t>
            </a:fld>
            <a:endParaRPr lang="en-US"/>
          </a:p>
        </p:txBody>
      </p:sp>
    </p:spTree>
    <p:extLst>
      <p:ext uri="{BB962C8B-B14F-4D97-AF65-F5344CB8AC3E}">
        <p14:creationId xmlns:p14="http://schemas.microsoft.com/office/powerpoint/2010/main" val="25521847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52</a:t>
            </a:fld>
            <a:endParaRPr lang="en-US"/>
          </a:p>
        </p:txBody>
      </p:sp>
    </p:spTree>
    <p:extLst>
      <p:ext uri="{BB962C8B-B14F-4D97-AF65-F5344CB8AC3E}">
        <p14:creationId xmlns:p14="http://schemas.microsoft.com/office/powerpoint/2010/main" val="20224392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LK</a:t>
            </a:r>
          </a:p>
        </p:txBody>
      </p:sp>
      <p:sp>
        <p:nvSpPr>
          <p:cNvPr id="4" name="Slide Number Placeholder 3"/>
          <p:cNvSpPr>
            <a:spLocks noGrp="1"/>
          </p:cNvSpPr>
          <p:nvPr>
            <p:ph type="sldNum" sz="quarter" idx="5"/>
          </p:nvPr>
        </p:nvSpPr>
        <p:spPr/>
        <p:txBody>
          <a:bodyPr/>
          <a:lstStyle/>
          <a:p>
            <a:fld id="{3818ACC9-2D0F-4E2C-95E3-0F1BD8323F83}" type="slidenum">
              <a:rPr lang="en-US" smtClean="0"/>
              <a:t>53</a:t>
            </a:fld>
            <a:endParaRPr lang="en-US"/>
          </a:p>
        </p:txBody>
      </p:sp>
    </p:spTree>
    <p:extLst>
      <p:ext uri="{BB962C8B-B14F-4D97-AF65-F5344CB8AC3E}">
        <p14:creationId xmlns:p14="http://schemas.microsoft.com/office/powerpoint/2010/main" val="42898491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LK</a:t>
            </a:r>
          </a:p>
        </p:txBody>
      </p:sp>
      <p:sp>
        <p:nvSpPr>
          <p:cNvPr id="4" name="Slide Number Placeholder 3"/>
          <p:cNvSpPr>
            <a:spLocks noGrp="1"/>
          </p:cNvSpPr>
          <p:nvPr>
            <p:ph type="sldNum" sz="quarter" idx="5"/>
          </p:nvPr>
        </p:nvSpPr>
        <p:spPr/>
        <p:txBody>
          <a:bodyPr/>
          <a:lstStyle/>
          <a:p>
            <a:fld id="{3818ACC9-2D0F-4E2C-95E3-0F1BD8323F83}" type="slidenum">
              <a:rPr lang="en-US" smtClean="0"/>
              <a:t>54</a:t>
            </a:fld>
            <a:endParaRPr lang="en-US"/>
          </a:p>
        </p:txBody>
      </p:sp>
    </p:spTree>
    <p:extLst>
      <p:ext uri="{BB962C8B-B14F-4D97-AF65-F5344CB8AC3E}">
        <p14:creationId xmlns:p14="http://schemas.microsoft.com/office/powerpoint/2010/main" val="3075736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https://www.ada.gov/pcatoolkit/chap7emergencymgmt.htm</a:t>
            </a:r>
            <a:endParaRPr lang="en-US" dirty="0"/>
          </a:p>
          <a:p>
            <a:r>
              <a:rPr lang="en-US" sz="1200" b="0" i="0" kern="1200" dirty="0">
                <a:solidFill>
                  <a:schemeClr val="tx1"/>
                </a:solidFill>
                <a:effectLst/>
                <a:latin typeface="+mn-lt"/>
                <a:ea typeface="+mn-ea"/>
                <a:cs typeface="+mn-cs"/>
              </a:rPr>
              <a:t>One of the primary responsibilities of state and local governments is to protect residents and visitors from harm, including assistance in preparing for, responding to, and recovering from emergencies and disasters. State and local governments must comply with Title II of the ADA in the emergency- and disaster-related programs, services, and activities they provide. This requirement applies to programs, services, and activities provided directly by state and local governments as well as those provided through third parties, such as the American Red Cross, private nonprofit organizations, and religious entities. Under Title II of the ADA, emergency programs, services, activities, and facilities must be accessible to people with disabilities  and generally may not use eligibility criteria that screen out or tend to screen out people with disabilities. The ADA also requires making reasonable modifications to policies, practices, and procedures when necessary to avoid discrimination against a person with a disability and taking the steps necessary to ensure effective communication with people with disabilities. The ADA generally does not require state or local emergency management programs to take actions that would fundamentally alter the nature of a program, service, or activity or impose undue financial and administrative burdens.</a:t>
            </a:r>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6</a:t>
            </a:fld>
            <a:endParaRPr lang="en-US"/>
          </a:p>
        </p:txBody>
      </p:sp>
    </p:spTree>
    <p:extLst>
      <p:ext uri="{BB962C8B-B14F-4D97-AF65-F5344CB8AC3E}">
        <p14:creationId xmlns:p14="http://schemas.microsoft.com/office/powerpoint/2010/main" val="36322890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LK</a:t>
            </a:r>
          </a:p>
        </p:txBody>
      </p:sp>
      <p:sp>
        <p:nvSpPr>
          <p:cNvPr id="4" name="Slide Number Placeholder 3"/>
          <p:cNvSpPr>
            <a:spLocks noGrp="1"/>
          </p:cNvSpPr>
          <p:nvPr>
            <p:ph type="sldNum" sz="quarter" idx="5"/>
          </p:nvPr>
        </p:nvSpPr>
        <p:spPr/>
        <p:txBody>
          <a:bodyPr/>
          <a:lstStyle/>
          <a:p>
            <a:fld id="{3818ACC9-2D0F-4E2C-95E3-0F1BD8323F83}" type="slidenum">
              <a:rPr lang="en-US" smtClean="0"/>
              <a:t>55</a:t>
            </a:fld>
            <a:endParaRPr lang="en-US"/>
          </a:p>
        </p:txBody>
      </p:sp>
    </p:spTree>
    <p:extLst>
      <p:ext uri="{BB962C8B-B14F-4D97-AF65-F5344CB8AC3E}">
        <p14:creationId xmlns:p14="http://schemas.microsoft.com/office/powerpoint/2010/main" val="26805205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408EF-127E-4BB2-943C-4BD28FCF20FB}" type="slidenum">
              <a:rPr lang="en-US" smtClean="0"/>
              <a:t>56</a:t>
            </a:fld>
            <a:endParaRPr lang="en-US"/>
          </a:p>
        </p:txBody>
      </p:sp>
    </p:spTree>
    <p:extLst>
      <p:ext uri="{BB962C8B-B14F-4D97-AF65-F5344CB8AC3E}">
        <p14:creationId xmlns:p14="http://schemas.microsoft.com/office/powerpoint/2010/main" val="41430995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LK</a:t>
            </a:r>
          </a:p>
        </p:txBody>
      </p:sp>
      <p:sp>
        <p:nvSpPr>
          <p:cNvPr id="4" name="Slide Number Placeholder 3"/>
          <p:cNvSpPr>
            <a:spLocks noGrp="1"/>
          </p:cNvSpPr>
          <p:nvPr>
            <p:ph type="sldNum" sz="quarter" idx="5"/>
          </p:nvPr>
        </p:nvSpPr>
        <p:spPr/>
        <p:txBody>
          <a:bodyPr/>
          <a:lstStyle/>
          <a:p>
            <a:fld id="{3818ACC9-2D0F-4E2C-95E3-0F1BD8323F83}" type="slidenum">
              <a:rPr lang="en-US" smtClean="0"/>
              <a:t>57</a:t>
            </a:fld>
            <a:endParaRPr lang="en-US"/>
          </a:p>
        </p:txBody>
      </p:sp>
    </p:spTree>
    <p:extLst>
      <p:ext uri="{BB962C8B-B14F-4D97-AF65-F5344CB8AC3E}">
        <p14:creationId xmlns:p14="http://schemas.microsoft.com/office/powerpoint/2010/main" val="1100103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Office of Emergency Management (OEM) or sometimes called Emergency Management Agency (EMA)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Many OEM or Emergency Management agency- as many have now been rebranded- were formerly the local offices of Civil Preparedness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and Defense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Authorities come from The development of a National Response Framework was mandated by the </a:t>
            </a:r>
            <a:r>
              <a:rPr lang="en-US" dirty="0">
                <a:hlinkClick r:id="rId3"/>
              </a:rPr>
              <a:t>Homeland Security Act of 2002</a:t>
            </a:r>
            <a:r>
              <a:rPr lang="en-US" dirty="0"/>
              <a:t> and </a:t>
            </a:r>
            <a:r>
              <a:rPr lang="en-US" dirty="0">
                <a:hlinkClick r:id="rId4"/>
              </a:rPr>
              <a:t>Homeland Security Presidential Directive-5</a:t>
            </a:r>
            <a:r>
              <a:rPr lang="en-US" dirty="0"/>
              <a:t>. The plan was completed in January 2005 and revised after Hurricane Katrina. The NRF integrates the National Contingency Plan (NCP) and other national-level contingency plans</a:t>
            </a:r>
          </a:p>
          <a:p>
            <a:endParaRPr lang="en-US" dirty="0"/>
          </a:p>
          <a:p>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7</a:t>
            </a:fld>
            <a:endParaRPr lang="en-US"/>
          </a:p>
        </p:txBody>
      </p:sp>
    </p:spTree>
    <p:extLst>
      <p:ext uri="{BB962C8B-B14F-4D97-AF65-F5344CB8AC3E}">
        <p14:creationId xmlns:p14="http://schemas.microsoft.com/office/powerpoint/2010/main" val="2554442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ADA-Coordinators, as you might imagine, should work closely with OEM (aka as Emergency Management Agency (EMA) )</a:t>
            </a:r>
          </a:p>
          <a:p>
            <a:pPr defTabSz="931774">
              <a:defRPr/>
            </a:pPr>
            <a:r>
              <a:rPr lang="en-US" dirty="0">
                <a:latin typeface="Arial" panose="020B0604020202020204" pitchFamily="34" charset="0"/>
                <a:cs typeface="Arial" panose="020B0604020202020204" pitchFamily="34" charset="0"/>
              </a:rPr>
              <a:t>in order to help ensure the needs of PWD being addressed with respect to emergency preparedness and response. </a:t>
            </a:r>
            <a:r>
              <a:rPr lang="en-US" dirty="0"/>
              <a:t>Many OEM or Emergency Management agency- as many have now been rebranded- were formerly the local offices of Civil Preparedness  and Defense </a:t>
            </a:r>
          </a:p>
          <a:p>
            <a:pPr defTabSz="931774">
              <a:defRPr/>
            </a:pPr>
            <a:endParaRPr lang="en-US" dirty="0"/>
          </a:p>
          <a:p>
            <a:pPr defTabSz="931774">
              <a:defRPr/>
            </a:pPr>
            <a:r>
              <a:rPr lang="en-US" dirty="0"/>
              <a:t>Authorities come from The development of a National Response Framework was mandated by the </a:t>
            </a:r>
            <a:r>
              <a:rPr lang="en-US" dirty="0">
                <a:hlinkClick r:id="rId3"/>
              </a:rPr>
              <a:t>Homeland Security Act of 2002</a:t>
            </a:r>
            <a:r>
              <a:rPr lang="en-US" dirty="0"/>
              <a:t> and </a:t>
            </a:r>
            <a:r>
              <a:rPr lang="en-US" dirty="0">
                <a:hlinkClick r:id="rId4"/>
              </a:rPr>
              <a:t>Homeland Security Presidential Directive-5</a:t>
            </a:r>
            <a:r>
              <a:rPr lang="en-US" dirty="0"/>
              <a:t>. The plan was completed in January 2005 and revised after Hurricane Katrina. The NRF integrates the National Contingency Plan (NCP) and other national-level contingency plans</a:t>
            </a:r>
          </a:p>
          <a:p>
            <a:endParaRPr lang="en-US" dirty="0"/>
          </a:p>
          <a:p>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9</a:t>
            </a:fld>
            <a:endParaRPr lang="en-US"/>
          </a:p>
        </p:txBody>
      </p:sp>
    </p:spTree>
    <p:extLst>
      <p:ext uri="{BB962C8B-B14F-4D97-AF65-F5344CB8AC3E}">
        <p14:creationId xmlns:p14="http://schemas.microsoft.com/office/powerpoint/2010/main" val="240666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https://emilms.fema.gov/IS230c/FEM0104040text.htm</a:t>
            </a:r>
            <a:endParaRPr lang="en-US" dirty="0"/>
          </a:p>
          <a:p>
            <a:r>
              <a:rPr lang="en-US" sz="1200" b="1" i="0" kern="1200" dirty="0">
                <a:solidFill>
                  <a:schemeClr val="tx1"/>
                </a:solidFill>
                <a:effectLst/>
                <a:latin typeface="+mn-lt"/>
                <a:ea typeface="+mn-ea"/>
                <a:cs typeface="+mn-cs"/>
              </a:rPr>
              <a:t>Managing resources before, during, and after a major emergency or disaster.</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Taking inventory of personnel and material resources to include the private-sector sources that would be available in an emergency.</a:t>
            </a:r>
          </a:p>
          <a:p>
            <a:r>
              <a:rPr lang="en-US" sz="1200" b="0" i="0" kern="1200" dirty="0">
                <a:solidFill>
                  <a:schemeClr val="tx1"/>
                </a:solidFill>
                <a:effectLst/>
                <a:latin typeface="+mn-lt"/>
                <a:ea typeface="+mn-ea"/>
                <a:cs typeface="+mn-cs"/>
              </a:rPr>
              <a:t>Identifying resource deficiencies and working with appropriate officials on measures to resolve them.</a:t>
            </a:r>
          </a:p>
          <a:p>
            <a:r>
              <a:rPr lang="en-US" sz="1200" b="0" i="0" kern="1200" dirty="0">
                <a:solidFill>
                  <a:schemeClr val="tx1"/>
                </a:solidFill>
                <a:effectLst/>
                <a:latin typeface="+mn-lt"/>
                <a:ea typeface="+mn-ea"/>
                <a:cs typeface="+mn-cs"/>
              </a:rPr>
              <a:t>Developing and carrying out public awareness and education programs.</a:t>
            </a:r>
          </a:p>
          <a:p>
            <a:r>
              <a:rPr lang="en-US" sz="1200" b="1" i="0" kern="1200" dirty="0">
                <a:solidFill>
                  <a:schemeClr val="tx1"/>
                </a:solidFill>
                <a:effectLst/>
                <a:latin typeface="+mn-lt"/>
                <a:ea typeface="+mn-ea"/>
                <a:cs typeface="+mn-cs"/>
              </a:rPr>
              <a:t>Conducting activities related to the key components of emergency management.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Coordinating the planning process and working cooperatively with organizations and government agencies.</a:t>
            </a:r>
          </a:p>
          <a:p>
            <a:r>
              <a:rPr lang="en-US" sz="1200" b="0" i="0" kern="1200" dirty="0">
                <a:solidFill>
                  <a:schemeClr val="tx1"/>
                </a:solidFill>
                <a:effectLst/>
                <a:latin typeface="+mn-lt"/>
                <a:ea typeface="+mn-ea"/>
                <a:cs typeface="+mn-cs"/>
              </a:rPr>
              <a:t>Identifying and analyzing the potential impacts of hazards that threaten the jurisdiction.</a:t>
            </a:r>
          </a:p>
          <a:p>
            <a:r>
              <a:rPr lang="en-US" sz="1200" b="0" i="0" kern="1200" dirty="0">
                <a:solidFill>
                  <a:schemeClr val="tx1"/>
                </a:solidFill>
                <a:effectLst/>
                <a:latin typeface="+mn-lt"/>
                <a:ea typeface="+mn-ea"/>
                <a:cs typeface="+mn-cs"/>
              </a:rPr>
              <a:t>Conducting threat/hazard and risk assessments.</a:t>
            </a:r>
          </a:p>
          <a:p>
            <a:r>
              <a:rPr lang="en-US" sz="1200" b="0" i="0" kern="1200" dirty="0">
                <a:solidFill>
                  <a:schemeClr val="tx1"/>
                </a:solidFill>
                <a:effectLst/>
                <a:latin typeface="+mn-lt"/>
                <a:ea typeface="+mn-ea"/>
                <a:cs typeface="+mn-cs"/>
              </a:rPr>
              <a:t>Coordinating a review of all local emergency- and disaster-related authorities and recommending amendments, when necessary.</a:t>
            </a:r>
          </a:p>
          <a:p>
            <a:r>
              <a:rPr lang="en-US" sz="1200" b="1" i="0" kern="1200" dirty="0">
                <a:solidFill>
                  <a:schemeClr val="tx1"/>
                </a:solidFill>
                <a:effectLst/>
                <a:latin typeface="+mn-lt"/>
                <a:ea typeface="+mn-ea"/>
                <a:cs typeface="+mn-cs"/>
              </a:rPr>
              <a:t>Coordinating with all partners in the emergency management process, to ensure they:</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Are aware of potential threats to the community, including establishing a system to alert officials and the public in an emergency or disaster.</a:t>
            </a:r>
          </a:p>
          <a:p>
            <a:r>
              <a:rPr lang="en-US" sz="1200" b="0" i="0" kern="1200" dirty="0">
                <a:solidFill>
                  <a:schemeClr val="tx1"/>
                </a:solidFill>
                <a:effectLst/>
                <a:latin typeface="+mn-lt"/>
                <a:ea typeface="+mn-ea"/>
                <a:cs typeface="+mn-cs"/>
              </a:rPr>
              <a:t>Participate in mitigation and prevention activities.</a:t>
            </a:r>
          </a:p>
          <a:p>
            <a:r>
              <a:rPr lang="en-US" sz="1200" b="0" i="0" kern="1200" dirty="0">
                <a:solidFill>
                  <a:schemeClr val="tx1"/>
                </a:solidFill>
                <a:effectLst/>
                <a:latin typeface="+mn-lt"/>
                <a:ea typeface="+mn-ea"/>
                <a:cs typeface="+mn-cs"/>
              </a:rPr>
              <a:t>Plan for emergencies and disasters using an all-hazards approach, including establishing and maintaining networks of expert advisors and damage assessors for all hazards.</a:t>
            </a:r>
          </a:p>
          <a:p>
            <a:r>
              <a:rPr lang="en-US" sz="1200" b="0" i="0" kern="1200" dirty="0">
                <a:solidFill>
                  <a:schemeClr val="tx1"/>
                </a:solidFill>
                <a:effectLst/>
                <a:latin typeface="+mn-lt"/>
                <a:ea typeface="+mn-ea"/>
                <a:cs typeface="+mn-cs"/>
              </a:rPr>
              <a:t>Operate effectively in emergency situations.</a:t>
            </a:r>
          </a:p>
          <a:p>
            <a:r>
              <a:rPr lang="en-US" sz="1200" b="0" i="0" kern="1200" dirty="0">
                <a:solidFill>
                  <a:schemeClr val="tx1"/>
                </a:solidFill>
                <a:effectLst/>
                <a:latin typeface="+mn-lt"/>
                <a:ea typeface="+mn-ea"/>
                <a:cs typeface="+mn-cs"/>
              </a:rPr>
              <a:t>Conduct effective recovery operations after a disaster.</a:t>
            </a:r>
          </a:p>
          <a:p>
            <a:r>
              <a:rPr lang="en-US" sz="1200" b="0" i="0" kern="1200" dirty="0">
                <a:solidFill>
                  <a:schemeClr val="tx1"/>
                </a:solidFill>
                <a:effectLst/>
                <a:latin typeface="+mn-lt"/>
                <a:ea typeface="+mn-ea"/>
                <a:cs typeface="+mn-cs"/>
              </a:rPr>
              <a:t>Are advised and informed about emergency management activities.</a:t>
            </a:r>
          </a:p>
          <a:p>
            <a:br>
              <a:rPr lang="en-US" sz="1200" b="0" i="0" u="none" strike="noStrike"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10</a:t>
            </a:fld>
            <a:endParaRPr lang="en-US"/>
          </a:p>
        </p:txBody>
      </p:sp>
    </p:spTree>
    <p:extLst>
      <p:ext uri="{BB962C8B-B14F-4D97-AF65-F5344CB8AC3E}">
        <p14:creationId xmlns:p14="http://schemas.microsoft.com/office/powerpoint/2010/main" val="2894757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just to refresh- all disasters start locally- then as needed, we coordinate at the state and then the federal level </a:t>
            </a:r>
          </a:p>
        </p:txBody>
      </p:sp>
      <p:sp>
        <p:nvSpPr>
          <p:cNvPr id="4" name="Slide Number Placeholder 3"/>
          <p:cNvSpPr>
            <a:spLocks noGrp="1"/>
          </p:cNvSpPr>
          <p:nvPr>
            <p:ph type="sldNum" sz="quarter" idx="10"/>
          </p:nvPr>
        </p:nvSpPr>
        <p:spPr/>
        <p:txBody>
          <a:bodyPr/>
          <a:lstStyle/>
          <a:p>
            <a:fld id="{00D10D85-5E74-4D79-BB8E-0B42FC61C474}" type="slidenum">
              <a:rPr lang="en-US" smtClean="0"/>
              <a:t>11</a:t>
            </a:fld>
            <a:endParaRPr lang="en-US"/>
          </a:p>
        </p:txBody>
      </p:sp>
    </p:spTree>
    <p:extLst>
      <p:ext uri="{BB962C8B-B14F-4D97-AF65-F5344CB8AC3E}">
        <p14:creationId xmlns:p14="http://schemas.microsoft.com/office/powerpoint/2010/main" val="1987760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32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3BF44889-8333-422D-87F6-64CB37448D7D}"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82A7F-C642-4F5F-8548-5FE308510FAD}" type="slidenum">
              <a:rPr lang="en-US" smtClean="0"/>
              <a:t>‹#›</a:t>
            </a:fld>
            <a:endParaRPr lang="en-US" dirty="0"/>
          </a:p>
        </p:txBody>
      </p:sp>
    </p:spTree>
    <p:extLst>
      <p:ext uri="{BB962C8B-B14F-4D97-AF65-F5344CB8AC3E}">
        <p14:creationId xmlns:p14="http://schemas.microsoft.com/office/powerpoint/2010/main" val="125449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F44889-8333-422D-87F6-64CB37448D7D}"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82A7F-C642-4F5F-8548-5FE308510FAD}" type="slidenum">
              <a:rPr lang="en-US" smtClean="0"/>
              <a:t>‹#›</a:t>
            </a:fld>
            <a:endParaRPr lang="en-US"/>
          </a:p>
        </p:txBody>
      </p:sp>
    </p:spTree>
    <p:extLst>
      <p:ext uri="{BB962C8B-B14F-4D97-AF65-F5344CB8AC3E}">
        <p14:creationId xmlns:p14="http://schemas.microsoft.com/office/powerpoint/2010/main" val="644656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F44889-8333-422D-87F6-64CB37448D7D}"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82A7F-C642-4F5F-8548-5FE308510FAD}" type="slidenum">
              <a:rPr lang="en-US" smtClean="0"/>
              <a:t>‹#›</a:t>
            </a:fld>
            <a:endParaRPr lang="en-US"/>
          </a:p>
        </p:txBody>
      </p:sp>
    </p:spTree>
    <p:extLst>
      <p:ext uri="{BB962C8B-B14F-4D97-AF65-F5344CB8AC3E}">
        <p14:creationId xmlns:p14="http://schemas.microsoft.com/office/powerpoint/2010/main" val="1601993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BF44889-8333-422D-87F6-64CB37448D7D}"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600" b="1">
                <a:solidFill>
                  <a:schemeClr val="tx1"/>
                </a:solidFill>
                <a:latin typeface="Arial" panose="020B0604020202020204" pitchFamily="34" charset="0"/>
                <a:cs typeface="Arial" panose="020B0604020202020204" pitchFamily="34" charset="0"/>
              </a:defRPr>
            </a:lvl1pPr>
          </a:lstStyle>
          <a:p>
            <a:fld id="{6D382A7F-C642-4F5F-8548-5FE308510FAD}" type="slidenum">
              <a:rPr lang="en-US" smtClean="0"/>
              <a:pPr/>
              <a:t>‹#›</a:t>
            </a:fld>
            <a:endParaRPr lang="en-US" dirty="0"/>
          </a:p>
        </p:txBody>
      </p:sp>
    </p:spTree>
    <p:extLst>
      <p:ext uri="{BB962C8B-B14F-4D97-AF65-F5344CB8AC3E}">
        <p14:creationId xmlns:p14="http://schemas.microsoft.com/office/powerpoint/2010/main" val="2727547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F44889-8333-422D-87F6-64CB37448D7D}"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82A7F-C642-4F5F-8548-5FE308510FAD}" type="slidenum">
              <a:rPr lang="en-US" smtClean="0"/>
              <a:t>‹#›</a:t>
            </a:fld>
            <a:endParaRPr lang="en-US" dirty="0"/>
          </a:p>
        </p:txBody>
      </p:sp>
    </p:spTree>
    <p:extLst>
      <p:ext uri="{BB962C8B-B14F-4D97-AF65-F5344CB8AC3E}">
        <p14:creationId xmlns:p14="http://schemas.microsoft.com/office/powerpoint/2010/main" val="42723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F44889-8333-422D-87F6-64CB37448D7D}" type="datetimeFigureOut">
              <a:rPr lang="en-US" smtClean="0"/>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82A7F-C642-4F5F-8548-5FE308510FAD}" type="slidenum">
              <a:rPr lang="en-US" smtClean="0"/>
              <a:t>‹#›</a:t>
            </a:fld>
            <a:endParaRPr lang="en-US"/>
          </a:p>
        </p:txBody>
      </p:sp>
    </p:spTree>
    <p:extLst>
      <p:ext uri="{BB962C8B-B14F-4D97-AF65-F5344CB8AC3E}">
        <p14:creationId xmlns:p14="http://schemas.microsoft.com/office/powerpoint/2010/main" val="3946084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F44889-8333-422D-87F6-64CB37448D7D}" type="datetimeFigureOut">
              <a:rPr lang="en-US" smtClean="0"/>
              <a:t>4/9/2020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382A7F-C642-4F5F-8548-5FE308510FAD}" type="slidenum">
              <a:rPr lang="en-US" smtClean="0"/>
              <a:t>‹#›</a:t>
            </a:fld>
            <a:endParaRPr lang="en-US"/>
          </a:p>
        </p:txBody>
      </p:sp>
    </p:spTree>
    <p:extLst>
      <p:ext uri="{BB962C8B-B14F-4D97-AF65-F5344CB8AC3E}">
        <p14:creationId xmlns:p14="http://schemas.microsoft.com/office/powerpoint/2010/main" val="2065193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3" name="Date Placeholder 2"/>
          <p:cNvSpPr>
            <a:spLocks noGrp="1"/>
          </p:cNvSpPr>
          <p:nvPr>
            <p:ph type="dt" sz="half" idx="10"/>
          </p:nvPr>
        </p:nvSpPr>
        <p:spPr/>
        <p:txBody>
          <a:bodyPr/>
          <a:lstStyle/>
          <a:p>
            <a:fld id="{3BF44889-8333-422D-87F6-64CB37448D7D}" type="datetimeFigureOut">
              <a:rPr lang="en-US" smtClean="0"/>
              <a:t>4/9/2020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382A7F-C642-4F5F-8548-5FE308510FAD}" type="slidenum">
              <a:rPr lang="en-US" smtClean="0"/>
              <a:t>‹#›</a:t>
            </a:fld>
            <a:endParaRPr lang="en-US" dirty="0"/>
          </a:p>
        </p:txBody>
      </p:sp>
    </p:spTree>
    <p:extLst>
      <p:ext uri="{BB962C8B-B14F-4D97-AF65-F5344CB8AC3E}">
        <p14:creationId xmlns:p14="http://schemas.microsoft.com/office/powerpoint/2010/main" val="3731290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44889-8333-422D-87F6-64CB37448D7D}" type="datetimeFigureOut">
              <a:rPr lang="en-US" smtClean="0"/>
              <a:t>4/9/2020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382A7F-C642-4F5F-8548-5FE308510FAD}" type="slidenum">
              <a:rPr lang="en-US" smtClean="0"/>
              <a:t>‹#›</a:t>
            </a:fld>
            <a:endParaRPr lang="en-US" dirty="0"/>
          </a:p>
        </p:txBody>
      </p:sp>
    </p:spTree>
    <p:extLst>
      <p:ext uri="{BB962C8B-B14F-4D97-AF65-F5344CB8AC3E}">
        <p14:creationId xmlns:p14="http://schemas.microsoft.com/office/powerpoint/2010/main" val="1053268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F44889-8333-422D-87F6-64CB37448D7D}" type="datetimeFigureOut">
              <a:rPr lang="en-US" smtClean="0"/>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82A7F-C642-4F5F-8548-5FE308510FAD}" type="slidenum">
              <a:rPr lang="en-US" smtClean="0"/>
              <a:t>‹#›</a:t>
            </a:fld>
            <a:endParaRPr lang="en-US"/>
          </a:p>
        </p:txBody>
      </p:sp>
    </p:spTree>
    <p:extLst>
      <p:ext uri="{BB962C8B-B14F-4D97-AF65-F5344CB8AC3E}">
        <p14:creationId xmlns:p14="http://schemas.microsoft.com/office/powerpoint/2010/main" val="153400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F44889-8333-422D-87F6-64CB37448D7D}" type="datetimeFigureOut">
              <a:rPr lang="en-US" smtClean="0"/>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82A7F-C642-4F5F-8548-5FE308510FAD}" type="slidenum">
              <a:rPr lang="en-US" smtClean="0"/>
              <a:t>‹#›</a:t>
            </a:fld>
            <a:endParaRPr lang="en-US"/>
          </a:p>
        </p:txBody>
      </p:sp>
    </p:spTree>
    <p:extLst>
      <p:ext uri="{BB962C8B-B14F-4D97-AF65-F5344CB8AC3E}">
        <p14:creationId xmlns:p14="http://schemas.microsoft.com/office/powerpoint/2010/main" val="153722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6992">
              <a:srgbClr val="EFFCFF"/>
            </a:gs>
            <a:gs pos="48988">
              <a:srgbClr val="CBE0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44889-8333-422D-87F6-64CB37448D7D}" type="datetimeFigureOut">
              <a:rPr lang="en-US" smtClean="0"/>
              <a:t>4/9/2020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b="1">
                <a:solidFill>
                  <a:schemeClr val="tx1"/>
                </a:solidFill>
                <a:latin typeface="Arial" panose="020B0604020202020204" pitchFamily="34" charset="0"/>
                <a:cs typeface="Arial" panose="020B0604020202020204" pitchFamily="34" charset="0"/>
              </a:defRPr>
            </a:lvl1pPr>
          </a:lstStyle>
          <a:p>
            <a:fld id="{6D382A7F-C642-4F5F-8548-5FE308510FAD}" type="slidenum">
              <a:rPr lang="en-US" smtClean="0"/>
              <a:pPr/>
              <a:t>‹#›</a:t>
            </a:fld>
            <a:endParaRPr lang="en-US" dirty="0"/>
          </a:p>
        </p:txBody>
      </p:sp>
    </p:spTree>
    <p:extLst>
      <p:ext uri="{BB962C8B-B14F-4D97-AF65-F5344CB8AC3E}">
        <p14:creationId xmlns:p14="http://schemas.microsoft.com/office/powerpoint/2010/main" val="3073437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fema.gov/media-library-data/1582825590194-2f000855d442fc3c9f18547d1468990d/NRF_FINALApproved_508_2011028v1040.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int.nyt.com/data/documenthelper/6819-covid-19-response-plan/d367f758bec47cad361f/optimized/full.pdf#page=1"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hyperlink" Target="http://www.statista.com/statistics/269652/countries-with-the-most-natural-disasters" TargetMode="External"/><Relationship Id="rId4" Type="http://schemas.openxmlformats.org/officeDocument/2006/relationships/slide" Target="slide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rg184@nyu.edu"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mailto:lewisk@adapacific.org"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adapacific.org/emergency"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54.xml.rels><?xml version="1.0" encoding="UTF-8" standalone="yes"?>
<Relationships xmlns="http://schemas.openxmlformats.org/package/2006/relationships"><Relationship Id="rId3" Type="http://schemas.openxmlformats.org/officeDocument/2006/relationships/hyperlink" Target="http://www.adapacific.org/emergency"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adapacific.org/emergency"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adapacific.org/COVID19"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fema.gov/media-library-data/20130726-1831-250457316/fnss_guidance.pdf"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www.ncbi.nlm.nih.gov/pubmed/23716372" TargetMode="External"/><Relationship Id="rId5" Type="http://schemas.openxmlformats.org/officeDocument/2006/relationships/hyperlink" Target="https://disabilitycompendium.org/" TargetMode="External"/><Relationship Id="rId4" Type="http://schemas.openxmlformats.org/officeDocument/2006/relationships/hyperlink" Target="https://www.adapacific.org/training-ada-basic-web-cours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724" y="259080"/>
            <a:ext cx="8434552" cy="2227502"/>
          </a:xfrm>
        </p:spPr>
        <p:txBody>
          <a:bodyPr>
            <a:normAutofit fontScale="90000"/>
          </a:bodyPr>
          <a:lstStyle/>
          <a:p>
            <a:pPr algn="ctr"/>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ADA Coordinators:</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Emergency Management </a:t>
            </a:r>
            <a:br>
              <a:rPr lang="en-US" sz="3600" b="1" dirty="0"/>
            </a:br>
            <a:r>
              <a:rPr lang="en-US" sz="3600" b="1" dirty="0"/>
              <a:t>for</a:t>
            </a:r>
            <a:br>
              <a:rPr lang="en-US" sz="3600" b="1" dirty="0"/>
            </a:br>
            <a:r>
              <a:rPr lang="en-US" sz="3600" b="1" dirty="0"/>
              <a:t>People With Disabilities</a:t>
            </a:r>
            <a:br>
              <a:rPr lang="en-US" sz="36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 </a:t>
            </a:r>
            <a:br>
              <a:rPr lang="en-US" sz="3200" b="1" dirty="0">
                <a:solidFill>
                  <a:schemeClr val="accent5"/>
                </a:solidFill>
                <a:latin typeface="Arial" panose="020B0604020202020204" pitchFamily="34" charset="0"/>
                <a:cs typeface="Arial" panose="020B0604020202020204" pitchFamily="34" charset="0"/>
              </a:rPr>
            </a:br>
            <a:endParaRPr lang="en-US" sz="3100"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81200" y="3805652"/>
            <a:ext cx="8229600" cy="2457483"/>
          </a:xfrm>
        </p:spPr>
        <p:txBody>
          <a:bodyPr/>
          <a:lstStyle/>
          <a:p>
            <a:pPr algn="ctr">
              <a:spcBef>
                <a:spcPct val="0"/>
              </a:spcBef>
              <a:spcAft>
                <a:spcPts val="500"/>
              </a:spcAft>
              <a:defRPr/>
            </a:pPr>
            <a:endParaRPr lang="en-US" sz="1100" b="1" dirty="0">
              <a:solidFill>
                <a:schemeClr val="bg1"/>
              </a:solidFill>
              <a:effectLst>
                <a:outerShdw blurRad="38100" dist="38100" dir="2700000" algn="tl">
                  <a:srgbClr val="000000">
                    <a:alpha val="43137"/>
                  </a:srgbClr>
                </a:outerShdw>
              </a:effectLst>
              <a:cs typeface="Arial" panose="020B0604020202020204" pitchFamily="34" charset="0"/>
            </a:endParaRPr>
          </a:p>
          <a:p>
            <a:pPr marL="0" indent="0" algn="ctr">
              <a:spcBef>
                <a:spcPct val="0"/>
              </a:spcBef>
              <a:spcAft>
                <a:spcPts val="500"/>
              </a:spcAft>
              <a:buNone/>
              <a:defRPr/>
            </a:pPr>
            <a:endParaRPr lang="en-US" sz="2000" b="1" dirty="0">
              <a:latin typeface="Verdana" panose="020B0604030504040204" pitchFamily="34" charset="0"/>
              <a:ea typeface="Verdana" panose="020B0604030504040204" pitchFamily="34" charset="0"/>
              <a:cs typeface="Verdana" panose="020B0604030504040204" pitchFamily="34" charset="0"/>
            </a:endParaRPr>
          </a:p>
          <a:p>
            <a:pPr marL="0" indent="0" algn="ctr">
              <a:spcBef>
                <a:spcPct val="0"/>
              </a:spcBef>
              <a:spcAft>
                <a:spcPts val="500"/>
              </a:spcAft>
              <a:buNone/>
              <a:defRPr/>
            </a:pPr>
            <a:endParaRPr lang="en-US" sz="2000" b="1" dirty="0">
              <a:latin typeface="Verdana" panose="020B0604030504040204" pitchFamily="34" charset="0"/>
              <a:ea typeface="Verdana" panose="020B0604030504040204" pitchFamily="34" charset="0"/>
              <a:cs typeface="Verdana" panose="020B0604030504040204" pitchFamily="34" charset="0"/>
            </a:endParaRPr>
          </a:p>
          <a:p>
            <a:pPr marL="0" indent="0" algn="ctr">
              <a:spcBef>
                <a:spcPct val="0"/>
              </a:spcBef>
              <a:spcAft>
                <a:spcPts val="500"/>
              </a:spcAft>
              <a:buNone/>
              <a:defRPr/>
            </a:pPr>
            <a:r>
              <a:rPr lang="en-US" b="1" dirty="0">
                <a:latin typeface="Arial" panose="020B0604020202020204" pitchFamily="34" charset="0"/>
                <a:ea typeface="Verdana" panose="020B0604030504040204" pitchFamily="34" charset="0"/>
                <a:cs typeface="Arial" panose="020B0604020202020204" pitchFamily="34" charset="0"/>
              </a:rPr>
              <a:t>Robyn Gershon, MT, MHS, DrPH</a:t>
            </a:r>
          </a:p>
          <a:p>
            <a:pPr marL="0" indent="0" algn="ctr">
              <a:lnSpc>
                <a:spcPct val="110000"/>
              </a:lnSpc>
              <a:spcBef>
                <a:spcPct val="0"/>
              </a:spcBef>
              <a:spcAft>
                <a:spcPts val="500"/>
              </a:spcAft>
              <a:buNone/>
              <a:defRPr/>
            </a:pPr>
            <a:r>
              <a:rPr lang="en-US" sz="2400" b="1" dirty="0">
                <a:latin typeface="Arial" panose="020B0604020202020204" pitchFamily="34" charset="0"/>
                <a:ea typeface="Verdana" panose="020B0604030504040204" pitchFamily="34" charset="0"/>
                <a:cs typeface="Arial" panose="020B0604020202020204" pitchFamily="34" charset="0"/>
              </a:rPr>
              <a:t>Clinical Professor  </a:t>
            </a:r>
          </a:p>
          <a:p>
            <a:pPr marL="0" indent="0" algn="ctr">
              <a:lnSpc>
                <a:spcPct val="110000"/>
              </a:lnSpc>
              <a:spcBef>
                <a:spcPct val="0"/>
              </a:spcBef>
              <a:spcAft>
                <a:spcPts val="500"/>
              </a:spcAft>
              <a:buNone/>
              <a:defRPr/>
            </a:pPr>
            <a:r>
              <a:rPr lang="en-US" sz="2400" b="1" dirty="0">
                <a:latin typeface="Arial" panose="020B0604020202020204" pitchFamily="34" charset="0"/>
                <a:ea typeface="Verdana" panose="020B0604030504040204" pitchFamily="34" charset="0"/>
                <a:cs typeface="Arial" panose="020B0604020202020204" pitchFamily="34" charset="0"/>
              </a:rPr>
              <a:t>               </a:t>
            </a:r>
          </a:p>
        </p:txBody>
      </p:sp>
      <p:sp>
        <p:nvSpPr>
          <p:cNvPr id="6" name="TextBox 5"/>
          <p:cNvSpPr txBox="1"/>
          <p:nvPr/>
        </p:nvSpPr>
        <p:spPr>
          <a:xfrm>
            <a:off x="3397092" y="2881440"/>
            <a:ext cx="5343626" cy="1661993"/>
          </a:xfrm>
          <a:prstGeom prst="rect">
            <a:avLst/>
          </a:prstGeom>
          <a:noFill/>
        </p:spPr>
        <p:txBody>
          <a:bodyPr wrap="square" rtlCol="0">
            <a:spAutoFit/>
          </a:bodyPr>
          <a:lstStyle/>
          <a:p>
            <a:pPr algn="ctr">
              <a:spcBef>
                <a:spcPct val="0"/>
              </a:spcBef>
              <a:defRPr/>
            </a:pPr>
            <a:r>
              <a:rPr lang="en-US" sz="2800" b="1" dirty="0">
                <a:latin typeface="Arial" panose="020B0604020202020204" pitchFamily="34" charset="0"/>
                <a:ea typeface="Verdana" panose="020B0604030504040204" pitchFamily="34" charset="0"/>
                <a:cs typeface="Arial" panose="020B0604020202020204" pitchFamily="34" charset="0"/>
              </a:rPr>
              <a:t> PACIFIC ADA CENTER</a:t>
            </a:r>
          </a:p>
          <a:p>
            <a:pPr algn="ctr">
              <a:spcBef>
                <a:spcPct val="0"/>
              </a:spcBef>
              <a:defRPr/>
            </a:pPr>
            <a:r>
              <a:rPr lang="en-US" sz="2800" b="1" dirty="0">
                <a:latin typeface="Arial" panose="020B0604020202020204" pitchFamily="34" charset="0"/>
                <a:ea typeface="Verdana" panose="020B0604030504040204" pitchFamily="34" charset="0"/>
                <a:cs typeface="Arial" panose="020B0604020202020204" pitchFamily="34" charset="0"/>
              </a:rPr>
              <a:t>WEBINAR</a:t>
            </a:r>
          </a:p>
          <a:p>
            <a:pPr algn="ctr">
              <a:spcBef>
                <a:spcPct val="0"/>
              </a:spcBef>
              <a:defRPr/>
            </a:pPr>
            <a:r>
              <a:rPr lang="en-US" sz="2800" b="1" dirty="0">
                <a:latin typeface="Arial" panose="020B0604020202020204" pitchFamily="34" charset="0"/>
                <a:ea typeface="Verdana" panose="020B0604030504040204" pitchFamily="34" charset="0"/>
                <a:cs typeface="Arial" panose="020B0604020202020204" pitchFamily="34" charset="0"/>
              </a:rPr>
              <a:t>APRIL 9, 2020  </a:t>
            </a:r>
            <a:r>
              <a:rPr lang="en-US" sz="2800" b="1" dirty="0">
                <a:latin typeface="Arial" panose="020B0604020202020204" pitchFamily="34" charset="0"/>
                <a:cs typeface="Arial" panose="020B0604020202020204" pitchFamily="34" charset="0"/>
              </a:rPr>
              <a:t> </a:t>
            </a:r>
          </a:p>
          <a:p>
            <a:endParaRPr lang="en-US" dirty="0"/>
          </a:p>
        </p:txBody>
      </p:sp>
      <p:sp>
        <p:nvSpPr>
          <p:cNvPr id="7" name="Slide Number Placeholder 6"/>
          <p:cNvSpPr>
            <a:spLocks noGrp="1"/>
          </p:cNvSpPr>
          <p:nvPr>
            <p:ph type="sldNum" sz="quarter" idx="12"/>
          </p:nvPr>
        </p:nvSpPr>
        <p:spPr/>
        <p:txBody>
          <a:bodyPr/>
          <a:lstStyle/>
          <a:p>
            <a:fld id="{D6E27486-41E3-4858-ACEA-33F05B7D6269}" type="slidenum">
              <a:rPr lang="en-US" smtClean="0"/>
              <a:t>1</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9753" y="5950242"/>
            <a:ext cx="6602328" cy="648677"/>
          </a:xfrm>
          <a:prstGeom prst="rect">
            <a:avLst/>
          </a:prstGeom>
        </p:spPr>
      </p:pic>
    </p:spTree>
    <p:extLst>
      <p:ext uri="{BB962C8B-B14F-4D97-AF65-F5344CB8AC3E}">
        <p14:creationId xmlns:p14="http://schemas.microsoft.com/office/powerpoint/2010/main" val="427518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marL="12700" algn="ctr">
              <a:lnSpc>
                <a:spcPct val="100000"/>
              </a:lnSpc>
              <a:spcBef>
                <a:spcPts val="105"/>
              </a:spcBef>
            </a:pPr>
            <a:r>
              <a:rPr lang="en-US" sz="4000" b="1" spc="-5" dirty="0">
                <a:solidFill>
                  <a:srgbClr val="1F497D"/>
                </a:solidFill>
                <a:latin typeface="Arial" panose="020B0604020202020204" pitchFamily="34" charset="0"/>
                <a:cs typeface="Arial" panose="020B0604020202020204" pitchFamily="34" charset="0"/>
              </a:rPr>
              <a:t>Emergency Managers</a:t>
            </a:r>
            <a:br>
              <a:rPr lang="en-US" sz="4000" b="1" spc="-5" dirty="0">
                <a:solidFill>
                  <a:srgbClr val="1F497D"/>
                </a:solidFill>
                <a:latin typeface="Arial" panose="020B0604020202020204" pitchFamily="34" charset="0"/>
                <a:cs typeface="Arial" panose="020B0604020202020204" pitchFamily="34" charset="0"/>
              </a:rPr>
            </a:br>
            <a:r>
              <a:rPr lang="en-US" sz="3600" b="1" spc="-5" dirty="0">
                <a:solidFill>
                  <a:srgbClr val="1F497D"/>
                </a:solidFill>
                <a:latin typeface="Arial" panose="020B0604020202020204" pitchFamily="34" charset="0"/>
                <a:cs typeface="Arial" panose="020B0604020202020204" pitchFamily="34" charset="0"/>
              </a:rPr>
              <a:t>are responsible for:</a:t>
            </a:r>
          </a:p>
        </p:txBody>
      </p:sp>
      <p:sp>
        <p:nvSpPr>
          <p:cNvPr id="5" name="Content Placeholder 4"/>
          <p:cNvSpPr>
            <a:spLocks noGrp="1"/>
          </p:cNvSpPr>
          <p:nvPr>
            <p:ph idx="1"/>
          </p:nvPr>
        </p:nvSpPr>
        <p:spPr>
          <a:xfrm>
            <a:off x="838200" y="2114549"/>
            <a:ext cx="10515600" cy="4606926"/>
          </a:xfrm>
        </p:spPr>
        <p:txBody>
          <a:bodyPr>
            <a:noAutofit/>
          </a:bodyPr>
          <a:lstStyle/>
          <a:p>
            <a:r>
              <a:rPr lang="en-US" sz="3600" b="1" dirty="0"/>
              <a:t>Managing resources </a:t>
            </a:r>
            <a:r>
              <a:rPr lang="en-US" sz="3600" dirty="0"/>
              <a:t>before, during, and after a major disaster or emergency </a:t>
            </a:r>
          </a:p>
          <a:p>
            <a:endParaRPr lang="en-US" sz="3600" dirty="0"/>
          </a:p>
          <a:p>
            <a:r>
              <a:rPr lang="en-US" sz="3600" b="1" dirty="0"/>
              <a:t>Conducting activities </a:t>
            </a:r>
            <a:r>
              <a:rPr lang="en-US" sz="3600" dirty="0"/>
              <a:t>related to key components of emergency management</a:t>
            </a:r>
          </a:p>
          <a:p>
            <a:endParaRPr lang="en-US" sz="3600" dirty="0"/>
          </a:p>
          <a:p>
            <a:r>
              <a:rPr lang="en-US" sz="3600" b="1" dirty="0"/>
              <a:t>Coordinating</a:t>
            </a:r>
            <a:r>
              <a:rPr lang="en-US" sz="3600" dirty="0"/>
              <a:t> with all partners in the emergency management process </a:t>
            </a:r>
          </a:p>
        </p:txBody>
      </p:sp>
      <p:sp>
        <p:nvSpPr>
          <p:cNvPr id="3" name="Slide Number Placeholder 2"/>
          <p:cNvSpPr>
            <a:spLocks noGrp="1"/>
          </p:cNvSpPr>
          <p:nvPr>
            <p:ph type="sldNum" sz="quarter" idx="12"/>
          </p:nvPr>
        </p:nvSpPr>
        <p:spPr/>
        <p:txBody>
          <a:bodyPr/>
          <a:lstStyle/>
          <a:p>
            <a:fld id="{D6E27486-41E3-4858-ACEA-33F05B7D6269}" type="slidenum">
              <a:rPr lang="en-US" smtClean="0"/>
              <a:t>10</a:t>
            </a:fld>
            <a:endParaRPr lang="en-US"/>
          </a:p>
        </p:txBody>
      </p:sp>
    </p:spTree>
    <p:extLst>
      <p:ext uri="{BB962C8B-B14F-4D97-AF65-F5344CB8AC3E}">
        <p14:creationId xmlns:p14="http://schemas.microsoft.com/office/powerpoint/2010/main" val="300034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15950" y="413727"/>
            <a:ext cx="10960100" cy="944563"/>
          </a:xfrm>
        </p:spPr>
        <p:txBody>
          <a:bodyPr>
            <a:noAutofit/>
          </a:bodyPr>
          <a:lstStyle/>
          <a:p>
            <a:pPr algn="ct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Federal, State, and Local Coordination in Disasters</a:t>
            </a:r>
          </a:p>
        </p:txBody>
      </p:sp>
      <p:sp>
        <p:nvSpPr>
          <p:cNvPr id="87" name="Rounded Rectangle 4"/>
          <p:cNvSpPr/>
          <p:nvPr/>
        </p:nvSpPr>
        <p:spPr bwMode="auto">
          <a:xfrm>
            <a:off x="9704083" y="4478383"/>
            <a:ext cx="1384300" cy="526807"/>
          </a:xfrm>
          <a:prstGeom prst="rect">
            <a:avLst/>
          </a:prstGeom>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algn="ctr" defTabSz="666750">
              <a:lnSpc>
                <a:spcPct val="90000"/>
              </a:lnSpc>
              <a:spcAft>
                <a:spcPct val="35000"/>
              </a:spcAft>
              <a:defRPr/>
            </a:pPr>
            <a:endParaRPr lang="en-US" sz="1500" b="1" dirty="0">
              <a:solidFill>
                <a:schemeClr val="tx1"/>
              </a:solidFill>
              <a:latin typeface="+mj-lt"/>
            </a:endParaRPr>
          </a:p>
        </p:txBody>
      </p:sp>
      <p:sp>
        <p:nvSpPr>
          <p:cNvPr id="89" name="Rounded Rectangle 4"/>
          <p:cNvSpPr/>
          <p:nvPr/>
        </p:nvSpPr>
        <p:spPr bwMode="auto">
          <a:xfrm>
            <a:off x="9602471" y="2891970"/>
            <a:ext cx="1384300" cy="1000582"/>
          </a:xfrm>
          <a:prstGeom prst="rect">
            <a:avLst/>
          </a:prstGeom>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algn="ctr" defTabSz="666750">
              <a:lnSpc>
                <a:spcPct val="90000"/>
              </a:lnSpc>
              <a:spcAft>
                <a:spcPct val="35000"/>
              </a:spcAft>
              <a:defRPr/>
            </a:pPr>
            <a:endParaRPr lang="en-US" sz="1500" b="1" dirty="0">
              <a:solidFill>
                <a:schemeClr val="tx1"/>
              </a:solidFill>
              <a:latin typeface="+mj-lt"/>
            </a:endParaRPr>
          </a:p>
        </p:txBody>
      </p:sp>
      <p:sp>
        <p:nvSpPr>
          <p:cNvPr id="6" name="Slide Number Placeholder 5"/>
          <p:cNvSpPr>
            <a:spLocks noGrp="1"/>
          </p:cNvSpPr>
          <p:nvPr>
            <p:ph type="sldNum" sz="quarter" idx="12"/>
          </p:nvPr>
        </p:nvSpPr>
        <p:spPr/>
        <p:txBody>
          <a:bodyPr/>
          <a:lstStyle/>
          <a:p>
            <a:fld id="{D6E27486-41E3-4858-ACEA-33F05B7D6269}" type="slidenum">
              <a:rPr lang="en-US" smtClean="0">
                <a:solidFill>
                  <a:schemeClr val="tx1"/>
                </a:solidFill>
              </a:rPr>
              <a:t>11</a:t>
            </a:fld>
            <a:endParaRPr lang="en-US" dirty="0">
              <a:solidFill>
                <a:schemeClr val="tx1"/>
              </a:solidFill>
            </a:endParaRPr>
          </a:p>
        </p:txBody>
      </p:sp>
      <p:pic>
        <p:nvPicPr>
          <p:cNvPr id="3" name="Picture 2" descr="A diagram showing the interconnected coordination between Federal, State and Local organizations in disasters. Each section has several arrows pointing to other sections showing how there is close interaction on each level of response.">
            <a:extLst>
              <a:ext uri="{FF2B5EF4-FFF2-40B4-BE49-F238E27FC236}">
                <a16:creationId xmlns:a16="http://schemas.microsoft.com/office/drawing/2014/main" id="{07E961C6-BB3F-4D4E-B26D-48B33AF08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4235" y="1571246"/>
            <a:ext cx="7623529" cy="3715508"/>
          </a:xfrm>
          <a:prstGeom prst="rect">
            <a:avLst/>
          </a:prstGeom>
        </p:spPr>
      </p:pic>
    </p:spTree>
    <p:extLst>
      <p:ext uri="{BB962C8B-B14F-4D97-AF65-F5344CB8AC3E}">
        <p14:creationId xmlns:p14="http://schemas.microsoft.com/office/powerpoint/2010/main" val="3643502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6E27486-41E3-4858-ACEA-33F05B7D6269}" type="slidenum">
              <a:rPr lang="en-US" smtClean="0"/>
              <a:t>12</a:t>
            </a:fld>
            <a:endParaRPr lang="en-US"/>
          </a:p>
        </p:txBody>
      </p:sp>
      <p:sp>
        <p:nvSpPr>
          <p:cNvPr id="2" name="Rounded Rectangle 1"/>
          <p:cNvSpPr/>
          <p:nvPr/>
        </p:nvSpPr>
        <p:spPr>
          <a:xfrm>
            <a:off x="467966" y="431002"/>
            <a:ext cx="2573813" cy="270843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Includes the Authorities of all key entities including OEM</a:t>
            </a:r>
          </a:p>
        </p:txBody>
      </p:sp>
      <p:pic>
        <p:nvPicPr>
          <p:cNvPr id="7" name="Picture 6" descr="Homeland Security National Response Framework Fourth Edition"/>
          <p:cNvPicPr>
            <a:picLocks noChangeAspect="1"/>
          </p:cNvPicPr>
          <p:nvPr/>
        </p:nvPicPr>
        <p:blipFill>
          <a:blip r:embed="rId3"/>
          <a:stretch>
            <a:fillRect/>
          </a:stretch>
        </p:blipFill>
        <p:spPr>
          <a:xfrm>
            <a:off x="6732942" y="421055"/>
            <a:ext cx="4620858" cy="5935295"/>
          </a:xfrm>
          <a:prstGeom prst="rect">
            <a:avLst/>
          </a:prstGeom>
        </p:spPr>
      </p:pic>
      <p:sp>
        <p:nvSpPr>
          <p:cNvPr id="4" name="Rectangle 3"/>
          <p:cNvSpPr/>
          <p:nvPr/>
        </p:nvSpPr>
        <p:spPr>
          <a:xfrm>
            <a:off x="229644" y="3902793"/>
            <a:ext cx="6096000" cy="981423"/>
          </a:xfrm>
          <a:prstGeom prst="rect">
            <a:avLst/>
          </a:prstGeom>
        </p:spPr>
        <p:txBody>
          <a:bodyPr>
            <a:spAutoFit/>
          </a:bodyPr>
          <a:lstStyle/>
          <a:p>
            <a:pPr>
              <a:lnSpc>
                <a:spcPct val="107000"/>
              </a:lnSpc>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https://www.fema.gov/media-library-data/1582825590194-2f000855d442fc3c9f18547d1468990d/NRF_FINALApproved_508_2011028v1040.pdf</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4225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 Government COVID-19 Response Pl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1134" y="205533"/>
            <a:ext cx="4457867" cy="6263640"/>
          </a:xfrm>
          <a:prstGeom prst="rect">
            <a:avLst/>
          </a:prstGeom>
        </p:spPr>
      </p:pic>
      <p:sp>
        <p:nvSpPr>
          <p:cNvPr id="3" name="Rounded Rectangle 2"/>
          <p:cNvSpPr/>
          <p:nvPr/>
        </p:nvSpPr>
        <p:spPr>
          <a:xfrm>
            <a:off x="467966" y="205533"/>
            <a:ext cx="2573813" cy="315144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This latest  Plan</a:t>
            </a:r>
          </a:p>
          <a:p>
            <a:pPr algn="ctr"/>
            <a:r>
              <a:rPr lang="en-US" sz="2800" b="1" dirty="0">
                <a:latin typeface="Arial" panose="020B0604020202020204" pitchFamily="34" charset="0"/>
                <a:cs typeface="Arial" panose="020B0604020202020204" pitchFamily="34" charset="0"/>
              </a:rPr>
              <a:t>includes the Authorities of all key entities for COVID-19</a:t>
            </a:r>
          </a:p>
        </p:txBody>
      </p:sp>
      <p:sp>
        <p:nvSpPr>
          <p:cNvPr id="4" name="Rectangle 3"/>
          <p:cNvSpPr/>
          <p:nvPr/>
        </p:nvSpPr>
        <p:spPr>
          <a:xfrm>
            <a:off x="104384" y="3881735"/>
            <a:ext cx="6096000" cy="923330"/>
          </a:xfrm>
          <a:prstGeom prst="rect">
            <a:avLst/>
          </a:prstGeom>
        </p:spPr>
        <p:txBody>
          <a:bodyPr>
            <a:spAutoFit/>
          </a:bodyPr>
          <a:lstStyle/>
          <a:p>
            <a:r>
              <a:rPr lang="en-US" dirty="0">
                <a:hlinkClick r:id="rId4"/>
              </a:rPr>
              <a:t>https://int.nyt.com/data/documenthelper/6819-covid-19-response-plan/d367f758bec47cad361f/optimized/full.pdf#page=1</a:t>
            </a:r>
            <a:endParaRPr lang="en-US" dirty="0"/>
          </a:p>
        </p:txBody>
      </p:sp>
      <p:sp>
        <p:nvSpPr>
          <p:cNvPr id="5" name="Slide Number Placeholder 4"/>
          <p:cNvSpPr>
            <a:spLocks noGrp="1"/>
          </p:cNvSpPr>
          <p:nvPr>
            <p:ph type="sldNum" sz="quarter" idx="12"/>
          </p:nvPr>
        </p:nvSpPr>
        <p:spPr/>
        <p:txBody>
          <a:bodyPr/>
          <a:lstStyle/>
          <a:p>
            <a:fld id="{6D382A7F-C642-4F5F-8548-5FE308510FAD}" type="slidenum">
              <a:rPr lang="en-US" smtClean="0"/>
              <a:t>13</a:t>
            </a:fld>
            <a:endParaRPr lang="en-US" dirty="0"/>
          </a:p>
        </p:txBody>
      </p:sp>
    </p:spTree>
    <p:extLst>
      <p:ext uri="{BB962C8B-B14F-4D97-AF65-F5344CB8AC3E}">
        <p14:creationId xmlns:p14="http://schemas.microsoft.com/office/powerpoint/2010/main" val="784400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28841" y="670757"/>
            <a:ext cx="10334318" cy="998350"/>
          </a:xfrm>
          <a:prstGeom prst="rect">
            <a:avLst/>
          </a:prstGeom>
        </p:spPr>
        <p:txBody>
          <a:bodyPr vert="horz" wrap="square" lIns="0" tIns="13335" rIns="0" bIns="0" rtlCol="0" anchor="ctr">
            <a:spAutoFit/>
          </a:bodyPr>
          <a:lstStyle/>
          <a:p>
            <a:pPr marL="12700" algn="ctr">
              <a:lnSpc>
                <a:spcPct val="100000"/>
              </a:lnSpc>
              <a:spcBef>
                <a:spcPts val="105"/>
              </a:spcBef>
            </a:pPr>
            <a:r>
              <a:rPr lang="en-US" b="1" spc="-5" dirty="0">
                <a:latin typeface="Arial" panose="020B0604020202020204" pitchFamily="34" charset="0"/>
                <a:cs typeface="Arial" panose="020B0604020202020204" pitchFamily="34" charset="0"/>
              </a:rPr>
              <a:t>In Emergency Management, people with disabilities are considered to have </a:t>
            </a:r>
            <a:r>
              <a:rPr lang="en-US" b="1" i="1" spc="-5" dirty="0">
                <a:latin typeface="Arial" panose="020B0604020202020204" pitchFamily="34" charset="0"/>
                <a:cs typeface="Arial" panose="020B0604020202020204" pitchFamily="34" charset="0"/>
              </a:rPr>
              <a:t>access and functional needs</a:t>
            </a:r>
            <a:endParaRPr b="1" i="1" dirty="0">
              <a:latin typeface="Arial" panose="020B0604020202020204" pitchFamily="34" charset="0"/>
              <a:cs typeface="Arial" panose="020B0604020202020204" pitchFamily="34" charset="0"/>
            </a:endParaRPr>
          </a:p>
        </p:txBody>
      </p:sp>
      <p:sp>
        <p:nvSpPr>
          <p:cNvPr id="6" name="object 6"/>
          <p:cNvSpPr txBox="1"/>
          <p:nvPr/>
        </p:nvSpPr>
        <p:spPr>
          <a:xfrm>
            <a:off x="2230632" y="1419210"/>
            <a:ext cx="7730735" cy="1459374"/>
          </a:xfrm>
          <a:prstGeom prst="rect">
            <a:avLst/>
          </a:prstGeom>
        </p:spPr>
        <p:txBody>
          <a:bodyPr vert="horz" wrap="square" lIns="0" tIns="88900" rIns="0" bIns="0" rtlCol="0">
            <a:spAutoFit/>
          </a:bodyPr>
          <a:lstStyle/>
          <a:p>
            <a:pPr marL="284163" marR="5080" indent="-271463">
              <a:buClr>
                <a:schemeClr val="tx2">
                  <a:lumMod val="60000"/>
                  <a:lumOff val="40000"/>
                </a:schemeClr>
              </a:buClr>
              <a:buSzPct val="80000"/>
              <a:tabLst>
                <a:tab pos="285115" algn="l"/>
              </a:tabLst>
            </a:pPr>
            <a:endParaRPr lang="en-US" sz="2800" spc="-5" dirty="0">
              <a:latin typeface="Gill Sans MT"/>
            </a:endParaRPr>
          </a:p>
          <a:p>
            <a:pPr marL="284163" marR="5080" indent="-271463">
              <a:buClr>
                <a:schemeClr val="tx2">
                  <a:lumMod val="60000"/>
                  <a:lumOff val="40000"/>
                </a:schemeClr>
              </a:buClr>
              <a:buSzPct val="80000"/>
              <a:tabLst>
                <a:tab pos="285115" algn="l"/>
              </a:tabLst>
            </a:pPr>
            <a:endParaRPr lang="en-US" sz="500" spc="-5" dirty="0">
              <a:latin typeface="Gill Sans MT"/>
            </a:endParaRPr>
          </a:p>
          <a:p>
            <a:pPr marL="284163" marR="5080" indent="-284163">
              <a:buClr>
                <a:schemeClr val="tx2">
                  <a:lumMod val="60000"/>
                  <a:lumOff val="40000"/>
                </a:schemeClr>
              </a:buClr>
              <a:buSzPct val="80000"/>
              <a:tabLst>
                <a:tab pos="288925" algn="l"/>
              </a:tabLst>
            </a:pPr>
            <a:r>
              <a:rPr lang="en-US" sz="2100" spc="10" dirty="0">
                <a:solidFill>
                  <a:srgbClr val="4F81BD"/>
                </a:solidFill>
                <a:latin typeface="Wingdings 3"/>
                <a:cs typeface="Wingdings 3"/>
              </a:rPr>
              <a:t></a:t>
            </a:r>
            <a:r>
              <a:rPr lang="en-US" sz="2000" spc="10" dirty="0">
                <a:solidFill>
                  <a:srgbClr val="4F81BD"/>
                </a:solidFill>
                <a:latin typeface="Times New Roman"/>
                <a:cs typeface="Times New Roman"/>
              </a:rPr>
              <a:t>	</a:t>
            </a:r>
            <a:r>
              <a:rPr lang="en-US" sz="2800" spc="-5" dirty="0">
                <a:latin typeface="Arial" panose="020B0604020202020204" pitchFamily="34" charset="0"/>
                <a:cs typeface="Arial" panose="020B0604020202020204" pitchFamily="34" charset="0"/>
              </a:rPr>
              <a:t>Here are the </a:t>
            </a:r>
            <a:r>
              <a:rPr lang="en-US" sz="2800" b="1" spc="-5" dirty="0">
                <a:latin typeface="Arial" panose="020B0604020202020204" pitchFamily="34" charset="0"/>
                <a:cs typeface="Arial" panose="020B0604020202020204" pitchFamily="34" charset="0"/>
              </a:rPr>
              <a:t>inclusion criteria </a:t>
            </a:r>
            <a:r>
              <a:rPr lang="en-US" sz="2800" spc="-5" dirty="0">
                <a:latin typeface="Arial" panose="020B0604020202020204" pitchFamily="34" charset="0"/>
                <a:cs typeface="Arial" panose="020B0604020202020204" pitchFamily="34" charset="0"/>
              </a:rPr>
              <a:t>for access and functional needs:</a:t>
            </a:r>
            <a:endParaRPr lang="en-US" sz="2800" spc="10" dirty="0">
              <a:solidFill>
                <a:srgbClr val="4F81BD"/>
              </a:solidFill>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4294967295"/>
          </p:nvPr>
        </p:nvSpPr>
        <p:spPr/>
        <p:txBody>
          <a:bodyPr/>
          <a:lstStyle/>
          <a:p>
            <a:fld id="{B6F15528-21DE-4FAA-801E-634DDDAF4B2B}" type="slidenum">
              <a:rPr lang="en-US" smtClean="0"/>
              <a:t>14</a:t>
            </a:fld>
            <a:endParaRPr lang="en-US"/>
          </a:p>
        </p:txBody>
      </p:sp>
      <p:sp>
        <p:nvSpPr>
          <p:cNvPr id="5" name="TextBox 4"/>
          <p:cNvSpPr txBox="1"/>
          <p:nvPr/>
        </p:nvSpPr>
        <p:spPr>
          <a:xfrm>
            <a:off x="6156896" y="3182045"/>
            <a:ext cx="5196904" cy="3385542"/>
          </a:xfrm>
          <a:prstGeom prst="rect">
            <a:avLst/>
          </a:prstGeom>
          <a:noFill/>
        </p:spPr>
        <p:txBody>
          <a:bodyPr wrap="square" rtlCol="0">
            <a:spAutoFit/>
          </a:bodyPr>
          <a:lstStyle/>
          <a:p>
            <a:pPr marL="690563" lvl="1" indent="-233363">
              <a:buFont typeface="Arial" panose="020B0604020202020204" pitchFamily="34" charset="0"/>
              <a:buChar char="•"/>
            </a:pPr>
            <a:r>
              <a:rPr lang="en-US" sz="2800" dirty="0">
                <a:latin typeface="Arial" panose="020B0604020202020204" pitchFamily="34" charset="0"/>
                <a:cs typeface="Arial" panose="020B0604020202020204" pitchFamily="34" charset="0"/>
              </a:rPr>
              <a:t>Limited English proficiency</a:t>
            </a:r>
          </a:p>
          <a:p>
            <a:pPr marL="690563" lvl="1" indent="-233363">
              <a:buFont typeface="Arial" panose="020B0604020202020204" pitchFamily="34" charset="0"/>
              <a:buChar char="•"/>
            </a:pPr>
            <a:r>
              <a:rPr lang="en-US" sz="2800" dirty="0">
                <a:latin typeface="Arial" panose="020B0604020202020204" pitchFamily="34" charset="0"/>
                <a:cs typeface="Arial" panose="020B0604020202020204" pitchFamily="34" charset="0"/>
              </a:rPr>
              <a:t>Older adults</a:t>
            </a:r>
          </a:p>
          <a:p>
            <a:pPr marL="690563" lvl="1" indent="-233363">
              <a:buFont typeface="Arial" panose="020B0604020202020204" pitchFamily="34" charset="0"/>
              <a:buChar char="•"/>
            </a:pPr>
            <a:r>
              <a:rPr lang="en-US" sz="2800" dirty="0">
                <a:latin typeface="Arial" panose="020B0604020202020204" pitchFamily="34" charset="0"/>
                <a:cs typeface="Arial" panose="020B0604020202020204" pitchFamily="34" charset="0"/>
              </a:rPr>
              <a:t>Children</a:t>
            </a:r>
          </a:p>
          <a:p>
            <a:pPr marL="690563" lvl="1" indent="-233363">
              <a:buFont typeface="Arial" panose="020B0604020202020204" pitchFamily="34" charset="0"/>
              <a:buChar char="•"/>
            </a:pPr>
            <a:r>
              <a:rPr lang="en-US" sz="2800" dirty="0">
                <a:latin typeface="Arial" panose="020B0604020202020204" pitchFamily="34" charset="0"/>
                <a:cs typeface="Arial" panose="020B0604020202020204" pitchFamily="34" charset="0"/>
              </a:rPr>
              <a:t>Low income, homeless and/or transportation disadvantaged </a:t>
            </a:r>
          </a:p>
          <a:p>
            <a:pPr marL="690563" lvl="1" indent="-233363">
              <a:buFont typeface="Arial" panose="020B0604020202020204" pitchFamily="34" charset="0"/>
              <a:buChar char="•"/>
            </a:pPr>
            <a:r>
              <a:rPr lang="en-US" sz="2800" dirty="0">
                <a:latin typeface="Arial" panose="020B0604020202020204" pitchFamily="34" charset="0"/>
                <a:cs typeface="Arial" panose="020B0604020202020204" pitchFamily="34" charset="0"/>
              </a:rPr>
              <a:t>Pregnant women</a:t>
            </a:r>
          </a:p>
          <a:p>
            <a:endParaRPr lang="en-US" dirty="0"/>
          </a:p>
        </p:txBody>
      </p:sp>
      <p:sp>
        <p:nvSpPr>
          <p:cNvPr id="9" name="TextBox 8"/>
          <p:cNvSpPr txBox="1"/>
          <p:nvPr/>
        </p:nvSpPr>
        <p:spPr>
          <a:xfrm>
            <a:off x="218603" y="3182045"/>
            <a:ext cx="6219519" cy="3539430"/>
          </a:xfrm>
          <a:prstGeom prst="rect">
            <a:avLst/>
          </a:prstGeom>
          <a:noFill/>
        </p:spPr>
        <p:txBody>
          <a:bodyPr wrap="square" rtlCol="0">
            <a:spAutoFit/>
          </a:bodyPr>
          <a:lstStyle/>
          <a:p>
            <a:pPr marL="690563" lvl="1" indent="-233363">
              <a:buFont typeface="Arial" panose="020B0604020202020204" pitchFamily="34" charset="0"/>
              <a:buChar char="•"/>
            </a:pPr>
            <a:r>
              <a:rPr lang="en-US" sz="2800" dirty="0">
                <a:latin typeface="Arial" panose="020B0604020202020204" pitchFamily="34" charset="0"/>
                <a:cs typeface="Arial" panose="020B0604020202020204" pitchFamily="34" charset="0"/>
              </a:rPr>
              <a:t>Physical, developmental or intellectual disabilities (including visual impairments, deaf or hard of hearing, mental health conditions, physical disabilities, cognitive disabilities)</a:t>
            </a:r>
          </a:p>
          <a:p>
            <a:pPr marL="690563" lvl="1" indent="-233363">
              <a:buFont typeface="Arial" panose="020B0604020202020204" pitchFamily="34" charset="0"/>
              <a:buChar char="•"/>
            </a:pPr>
            <a:r>
              <a:rPr lang="en-US" sz="2800" dirty="0">
                <a:latin typeface="Arial" panose="020B0604020202020204" pitchFamily="34" charset="0"/>
                <a:cs typeface="Arial" panose="020B0604020202020204" pitchFamily="34" charset="0"/>
              </a:rPr>
              <a:t>Chronic conditions or injuries</a:t>
            </a:r>
          </a:p>
          <a:p>
            <a:endParaRPr lang="en-US" sz="2800" dirty="0"/>
          </a:p>
        </p:txBody>
      </p:sp>
    </p:spTree>
    <p:extLst>
      <p:ext uri="{BB962C8B-B14F-4D97-AF65-F5344CB8AC3E}">
        <p14:creationId xmlns:p14="http://schemas.microsoft.com/office/powerpoint/2010/main" val="3161854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741330"/>
          </a:xfrm>
        </p:spPr>
        <p:txBody>
          <a:bodyPr>
            <a:normAutofit/>
          </a:bodyPr>
          <a:lstStyle/>
          <a:p>
            <a:pPr algn="ctr"/>
            <a:r>
              <a:rPr lang="en-US" dirty="0"/>
              <a:t> </a:t>
            </a:r>
            <a:br>
              <a:rPr lang="en-US" dirty="0"/>
            </a:br>
            <a:r>
              <a:rPr lang="en-US" sz="4000" b="1" dirty="0"/>
              <a:t>Why is it Important to Know how well ADA-C are Doing in Terms of Meeting the Needs of People with Disabilities with Respect to Emergency Management?</a:t>
            </a:r>
          </a:p>
        </p:txBody>
      </p:sp>
    </p:spTree>
    <p:extLst>
      <p:ext uri="{BB962C8B-B14F-4D97-AF65-F5344CB8AC3E}">
        <p14:creationId xmlns:p14="http://schemas.microsoft.com/office/powerpoint/2010/main" val="162415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77450"/>
          </a:xfrm>
        </p:spPr>
        <p:txBody>
          <a:bodyPr/>
          <a:lstStyle/>
          <a:p>
            <a:pPr algn="ctr"/>
            <a:r>
              <a:rPr lang="en-US" sz="4000" b="1" dirty="0"/>
              <a:t>Major and Converging Trends are Increasing Risk of Disasters </a:t>
            </a:r>
            <a:endParaRPr lang="en-US" sz="4000" dirty="0"/>
          </a:p>
        </p:txBody>
      </p:sp>
    </p:spTree>
    <p:extLst>
      <p:ext uri="{BB962C8B-B14F-4D97-AF65-F5344CB8AC3E}">
        <p14:creationId xmlns:p14="http://schemas.microsoft.com/office/powerpoint/2010/main" val="3570161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ew shape"/>
          <p:cNvSpPr/>
          <p:nvPr/>
        </p:nvSpPr>
        <p:spPr>
          <a:xfrm>
            <a:off x="766800" y="6469199"/>
            <a:ext cx="208800" cy="388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403200"/>
            <a:ext cx="10832400" cy="59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rmAutofit fontScale="92500"/>
          </a:bodyPr>
          <a:lstStyle/>
          <a:p>
            <a:pPr algn="ctr">
              <a:lnSpc>
                <a:spcPct val="100000"/>
              </a:lnSpc>
            </a:pPr>
            <a:r>
              <a:rPr sz="3200" b="1" dirty="0">
                <a:solidFill>
                  <a:schemeClr val="tx1"/>
                </a:solidFill>
                <a:latin typeface="Arial" pitchFamily="34" charset="0"/>
              </a:rPr>
              <a:t>Countries with the </a:t>
            </a:r>
            <a:r>
              <a:rPr lang="en-US" sz="3200" b="1" dirty="0">
                <a:solidFill>
                  <a:schemeClr val="tx1"/>
                </a:solidFill>
                <a:latin typeface="Arial" pitchFamily="34" charset="0"/>
              </a:rPr>
              <a:t>M</a:t>
            </a:r>
            <a:r>
              <a:rPr sz="3200" b="1" dirty="0">
                <a:solidFill>
                  <a:schemeClr val="tx1"/>
                </a:solidFill>
                <a:latin typeface="Arial" pitchFamily="34" charset="0"/>
              </a:rPr>
              <a:t>ost </a:t>
            </a:r>
            <a:r>
              <a:rPr lang="en-US" sz="3200" b="1" dirty="0">
                <a:solidFill>
                  <a:schemeClr val="tx1"/>
                </a:solidFill>
                <a:latin typeface="Arial" pitchFamily="34" charset="0"/>
              </a:rPr>
              <a:t>Major N</a:t>
            </a:r>
            <a:r>
              <a:rPr sz="3200" b="1" dirty="0">
                <a:solidFill>
                  <a:schemeClr val="tx1"/>
                </a:solidFill>
                <a:latin typeface="Arial" pitchFamily="34" charset="0"/>
              </a:rPr>
              <a:t>atural </a:t>
            </a:r>
            <a:r>
              <a:rPr lang="en-US" sz="3200" b="1" dirty="0">
                <a:solidFill>
                  <a:schemeClr val="tx1"/>
                </a:solidFill>
                <a:latin typeface="Arial" pitchFamily="34" charset="0"/>
              </a:rPr>
              <a:t>D</a:t>
            </a:r>
            <a:r>
              <a:rPr sz="3200" b="1" dirty="0">
                <a:solidFill>
                  <a:schemeClr val="tx1"/>
                </a:solidFill>
                <a:latin typeface="Arial" pitchFamily="34" charset="0"/>
              </a:rPr>
              <a:t>isasters in 2017</a:t>
            </a:r>
          </a:p>
        </p:txBody>
      </p:sp>
      <p:sp>
        <p:nvSpPr>
          <p:cNvPr id="3" name="New shape"/>
          <p:cNvSpPr/>
          <p:nvPr/>
        </p:nvSpPr>
        <p:spPr>
          <a:xfrm>
            <a:off x="676800" y="979200"/>
            <a:ext cx="10832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lnSpc>
                <a:spcPct val="100000"/>
              </a:lnSpc>
            </a:pPr>
            <a:r>
              <a:rPr lang="en-US" sz="2400" dirty="0">
                <a:solidFill>
                  <a:schemeClr val="tx1"/>
                </a:solidFill>
                <a:latin typeface="Arial" pitchFamily="34" charset="0"/>
              </a:rPr>
              <a:t>                               # of </a:t>
            </a:r>
            <a:r>
              <a:rPr sz="2400" dirty="0">
                <a:solidFill>
                  <a:schemeClr val="tx1"/>
                </a:solidFill>
                <a:latin typeface="Arial" pitchFamily="34" charset="0"/>
              </a:rPr>
              <a:t>natural disasters in 2017, by country</a:t>
            </a:r>
          </a:p>
        </p:txBody>
      </p:sp>
      <p:sp>
        <p:nvSpPr>
          <p:cNvPr id="4" name="New shape"/>
          <p:cNvSpPr/>
          <p:nvPr/>
        </p:nvSpPr>
        <p:spPr>
          <a:xfrm>
            <a:off x="1044000" y="5986800"/>
            <a:ext cx="8280000" cy="6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rmAutofit/>
          </a:bodyPr>
          <a:lstStyle/>
          <a:p>
            <a:pPr algn="l">
              <a:lnSpc>
                <a:spcPct val="100000"/>
              </a:lnSpc>
            </a:pPr>
            <a:r>
              <a:rPr sz="800" b="1" dirty="0">
                <a:solidFill>
                  <a:srgbClr val="555555"/>
                </a:solidFill>
                <a:latin typeface="Arial" pitchFamily="34" charset="0"/>
              </a:rPr>
              <a:t>Note: </a:t>
            </a:r>
            <a:r>
              <a:rPr sz="800" dirty="0">
                <a:solidFill>
                  <a:srgbClr val="555555"/>
                </a:solidFill>
                <a:latin typeface="Arial" pitchFamily="34" charset="0"/>
              </a:rPr>
              <a:t> Worldwide</a:t>
            </a:r>
          </a:p>
          <a:p>
            <a:pPr algn="l"/>
            <a:r>
              <a:rPr sz="800" dirty="0">
                <a:solidFill>
                  <a:srgbClr val="555555"/>
                </a:solidFill>
                <a:latin typeface="Arial" pitchFamily="34" charset="0"/>
              </a:rPr>
              <a:t>Further information regarding this statistic can be found on </a:t>
            </a:r>
            <a:r>
              <a:rPr sz="800" dirty="0">
                <a:solidFill>
                  <a:srgbClr val="555555"/>
                </a:solidFill>
                <a:latin typeface="Arial" pitchFamily="34" charset="0"/>
                <a:hlinkClick r:id="rId4" action="ppaction://hlinksldjump"/>
              </a:rPr>
              <a:t>page 8</a:t>
            </a:r>
            <a:r>
              <a:rPr sz="800" dirty="0">
                <a:solidFill>
                  <a:srgbClr val="555555"/>
                </a:solidFill>
                <a:latin typeface="Arial" pitchFamily="34" charset="0"/>
              </a:rPr>
              <a:t>.</a:t>
            </a:r>
          </a:p>
          <a:p>
            <a:pPr algn="l"/>
            <a:r>
              <a:rPr sz="800" b="1" dirty="0">
                <a:solidFill>
                  <a:srgbClr val="555555"/>
                </a:solidFill>
                <a:latin typeface="Arial" pitchFamily="34" charset="0"/>
              </a:rPr>
              <a:t>Source(s): </a:t>
            </a:r>
            <a:r>
              <a:rPr sz="800" dirty="0">
                <a:solidFill>
                  <a:srgbClr val="555555"/>
                </a:solidFill>
                <a:latin typeface="Arial" pitchFamily="34" charset="0"/>
              </a:rPr>
              <a:t>CRED; </a:t>
            </a:r>
            <a:r>
              <a:rPr sz="800" dirty="0">
                <a:solidFill>
                  <a:srgbClr val="555555"/>
                </a:solidFill>
                <a:latin typeface="Arial" pitchFamily="34" charset="0"/>
                <a:hlinkClick r:id="rId5"/>
              </a:rPr>
              <a:t>ID 269652</a:t>
            </a:r>
          </a:p>
        </p:txBody>
      </p:sp>
      <p:graphicFrame>
        <p:nvGraphicFramePr>
          <p:cNvPr id="5" name="ChartObject"/>
          <p:cNvGraphicFramePr/>
          <p:nvPr>
            <p:extLst>
              <p:ext uri="{D42A27DB-BD31-4B8C-83A1-F6EECF244321}">
                <p14:modId xmlns:p14="http://schemas.microsoft.com/office/powerpoint/2010/main" val="4293467703"/>
              </p:ext>
            </p:extLst>
          </p:nvPr>
        </p:nvGraphicFramePr>
        <p:xfrm>
          <a:off x="676800" y="1440000"/>
          <a:ext cx="10656000" cy="4572000"/>
        </p:xfrm>
        <a:graphic>
          <a:graphicData uri="http://schemas.openxmlformats.org/drawingml/2006/chart">
            <c:chart xmlns:c="http://schemas.openxmlformats.org/drawingml/2006/chart" xmlns:r="http://schemas.openxmlformats.org/officeDocument/2006/relationships" r:id="rId6"/>
          </a:graphicData>
        </a:graphic>
      </p:graphicFrame>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algn="ctr"/>
            <a:r>
              <a:rPr sz="1000">
                <a:solidFill>
                  <a:srgbClr val="FFFFFF"/>
                </a:solidFill>
                <a:latin typeface="Arial" pitchFamily="34" charset="0"/>
              </a:rPr>
              <a:t>2</a:t>
            </a:r>
          </a:p>
        </p:txBody>
      </p:sp>
      <p:sp>
        <p:nvSpPr>
          <p:cNvPr id="9" name="Slide Number Placeholder 8"/>
          <p:cNvSpPr>
            <a:spLocks noGrp="1"/>
          </p:cNvSpPr>
          <p:nvPr>
            <p:ph type="sldNum" sz="quarter" idx="12"/>
          </p:nvPr>
        </p:nvSpPr>
        <p:spPr/>
        <p:txBody>
          <a:bodyPr/>
          <a:lstStyle/>
          <a:p>
            <a:fld id="{D6E27486-41E3-4858-ACEA-33F05B7D6269}" type="slidenum">
              <a:rPr lang="en-US" smtClean="0"/>
              <a:t>17</a:t>
            </a:fld>
            <a:endParaRPr lang="en-US"/>
          </a:p>
        </p:txBody>
      </p:sp>
    </p:spTree>
    <p:extLst>
      <p:ext uri="{BB962C8B-B14F-4D97-AF65-F5344CB8AC3E}">
        <p14:creationId xmlns:p14="http://schemas.microsoft.com/office/powerpoint/2010/main" val="1680831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66750" y="428626"/>
            <a:ext cx="10858500" cy="987425"/>
          </a:xfrm>
        </p:spPr>
        <p:txBody>
          <a:bodyPr>
            <a:noAutofit/>
          </a:bodyPr>
          <a:lstStyle/>
          <a:p>
            <a:pPr algn="ctr"/>
            <a:br>
              <a:rPr lang="en-US" altLang="en-US" b="1" dirty="0">
                <a:latin typeface="Arial" panose="020B0604020202020204" pitchFamily="34" charset="0"/>
                <a:cs typeface="Arial" panose="020B0604020202020204" pitchFamily="34" charset="0"/>
              </a:rPr>
            </a:br>
            <a:r>
              <a:rPr lang="en-US" altLang="en-US" b="1" dirty="0">
                <a:latin typeface="Arial" panose="020B0604020202020204" pitchFamily="34" charset="0"/>
                <a:cs typeface="Arial" panose="020B0604020202020204" pitchFamily="34" charset="0"/>
              </a:rPr>
              <a:t>Increasing Concern: Climatological and </a:t>
            </a:r>
            <a:r>
              <a:rPr lang="en-US" altLang="en-US" b="1" dirty="0" err="1">
                <a:latin typeface="Arial" panose="020B0604020202020204" pitchFamily="34" charset="0"/>
                <a:cs typeface="Arial" panose="020B0604020202020204" pitchFamily="34" charset="0"/>
              </a:rPr>
              <a:t>Bioevent</a:t>
            </a:r>
            <a:r>
              <a:rPr lang="en-US" altLang="en-US" b="1" dirty="0">
                <a:latin typeface="Arial" panose="020B0604020202020204" pitchFamily="34" charset="0"/>
                <a:cs typeface="Arial" panose="020B0604020202020204" pitchFamily="34" charset="0"/>
              </a:rPr>
              <a:t> Disasters  </a:t>
            </a:r>
            <a:br>
              <a:rPr lang="en-US" altLang="en-US" b="1" dirty="0">
                <a:latin typeface="Arial" panose="020B0604020202020204" pitchFamily="34" charset="0"/>
                <a:cs typeface="Arial" panose="020B0604020202020204" pitchFamily="34" charset="0"/>
              </a:rPr>
            </a:br>
            <a:endParaRPr lang="en-US" altLang="en-US" b="1" dirty="0">
              <a:latin typeface="Arial" panose="020B0604020202020204" pitchFamily="34" charset="0"/>
              <a:cs typeface="Arial" panose="020B0604020202020204" pitchFamily="34" charset="0"/>
            </a:endParaRPr>
          </a:p>
        </p:txBody>
      </p:sp>
      <p:sp>
        <p:nvSpPr>
          <p:cNvPr id="8195" name="Content Placeholder 2"/>
          <p:cNvSpPr>
            <a:spLocks noGrp="1"/>
          </p:cNvSpPr>
          <p:nvPr>
            <p:ph idx="1"/>
          </p:nvPr>
        </p:nvSpPr>
        <p:spPr>
          <a:xfrm>
            <a:off x="942975" y="1660526"/>
            <a:ext cx="10306050" cy="4572000"/>
          </a:xfrm>
        </p:spPr>
        <p:txBody>
          <a:bodyPr>
            <a:normAutofit fontScale="85000" lnSpcReduction="20000"/>
          </a:bodyPr>
          <a:lstStyle/>
          <a:p>
            <a:pPr marL="0" indent="0">
              <a:buNone/>
            </a:pPr>
            <a:r>
              <a:rPr lang="en-US" altLang="en-US" b="1" dirty="0"/>
              <a:t> Risk factors</a:t>
            </a:r>
          </a:p>
          <a:p>
            <a:pPr marL="342900" indent="-342900"/>
            <a:r>
              <a:rPr lang="en-US" dirty="0">
                <a:latin typeface="Arial" panose="020B0604020202020204" pitchFamily="34" charset="0"/>
                <a:cs typeface="Arial" panose="020B0604020202020204" pitchFamily="34" charset="0"/>
              </a:rPr>
              <a:t>Human population growth</a:t>
            </a:r>
          </a:p>
          <a:p>
            <a:pPr marL="342900" indent="-342900"/>
            <a:r>
              <a:rPr lang="en-US" dirty="0"/>
              <a:t>Climate change</a:t>
            </a:r>
          </a:p>
          <a:p>
            <a:pPr marL="342900" indent="-342900"/>
            <a:r>
              <a:rPr lang="en-US" dirty="0"/>
              <a:t>Increased globalization</a:t>
            </a:r>
          </a:p>
          <a:p>
            <a:pPr marL="342900" indent="-342900"/>
            <a:r>
              <a:rPr lang="en-US" dirty="0"/>
              <a:t>Increased urbanization and coastal development </a:t>
            </a:r>
          </a:p>
          <a:p>
            <a:pPr marL="342900" indent="-342900"/>
            <a:r>
              <a:rPr lang="en-US" dirty="0">
                <a:latin typeface="Arial" panose="020B0604020202020204" pitchFamily="34" charset="0"/>
                <a:cs typeface="Arial" panose="020B0604020202020204" pitchFamily="34" charset="0"/>
              </a:rPr>
              <a:t>Land-use and population practices that facilitates zoonotic transmission</a:t>
            </a:r>
          </a:p>
          <a:p>
            <a:pPr marL="342900" indent="-342900"/>
            <a:r>
              <a:rPr lang="en-US" altLang="en-US" dirty="0">
                <a:latin typeface="Arial" panose="020B0604020202020204" pitchFamily="34" charset="0"/>
                <a:cs typeface="Arial" panose="020B0604020202020204" pitchFamily="34" charset="0"/>
              </a:rPr>
              <a:t>Increased vector-borne diseases</a:t>
            </a:r>
          </a:p>
          <a:p>
            <a:pPr marL="342900" indent="-342900"/>
            <a:r>
              <a:rPr lang="en-US" dirty="0">
                <a:latin typeface="Arial" panose="020B0604020202020204" pitchFamily="34" charset="0"/>
                <a:cs typeface="Arial" panose="020B0604020202020204" pitchFamily="34" charset="0"/>
              </a:rPr>
              <a:t>Substandard public health and health care systems</a:t>
            </a:r>
          </a:p>
          <a:p>
            <a:pPr marL="342900" indent="-342900"/>
            <a:r>
              <a:rPr lang="en-US" dirty="0">
                <a:latin typeface="Arial" panose="020B0604020202020204" pitchFamily="34" charset="0"/>
                <a:cs typeface="Arial" panose="020B0604020202020204" pitchFamily="34" charset="0"/>
              </a:rPr>
              <a:t>Declining vaccination rates</a:t>
            </a:r>
          </a:p>
          <a:p>
            <a:pPr marL="342900" indent="-342900"/>
            <a:r>
              <a:rPr lang="en-US" dirty="0">
                <a:latin typeface="Arial" panose="020B0604020202020204" pitchFamily="34" charset="0"/>
                <a:cs typeface="Arial" panose="020B0604020202020204" pitchFamily="34" charset="0"/>
              </a:rPr>
              <a:t>Overuse of antibiotics</a:t>
            </a:r>
          </a:p>
          <a:p>
            <a:pPr marL="342900" indent="-342900"/>
            <a:r>
              <a:rPr lang="en-US" dirty="0"/>
              <a:t>Mass migration/displacement of refugees, many in squalid refugee camps  </a:t>
            </a:r>
            <a:endParaRPr lang="en-US" dirty="0">
              <a:latin typeface="Arial" panose="020B0604020202020204" pitchFamily="34" charset="0"/>
              <a:cs typeface="Arial" panose="020B0604020202020204" pitchFamily="34" charset="0"/>
            </a:endParaRPr>
          </a:p>
          <a:p>
            <a:endParaRPr lang="en-US" sz="3200" dirty="0"/>
          </a:p>
        </p:txBody>
      </p:sp>
      <p:sp>
        <p:nvSpPr>
          <p:cNvPr id="5" name="Slide Number Placeholder 2"/>
          <p:cNvSpPr txBox="1">
            <a:spLocks/>
          </p:cNvSpPr>
          <p:nvPr/>
        </p:nvSpPr>
        <p:spPr>
          <a:xfrm>
            <a:off x="8742391" y="61118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31</a:t>
            </a:r>
          </a:p>
        </p:txBody>
      </p:sp>
    </p:spTree>
    <p:extLst>
      <p:ext uri="{BB962C8B-B14F-4D97-AF65-F5344CB8AC3E}">
        <p14:creationId xmlns:p14="http://schemas.microsoft.com/office/powerpoint/2010/main" val="1132167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And.. especially now… Readily and Rapidly spread novel pathogens</a:t>
            </a:r>
            <a:br>
              <a:rPr lang="en-US" sz="4000" b="1" dirty="0"/>
            </a:br>
            <a:endParaRPr lang="en-US" sz="4000" dirty="0"/>
          </a:p>
        </p:txBody>
      </p:sp>
      <p:sp>
        <p:nvSpPr>
          <p:cNvPr id="3" name="Content Placeholder 2"/>
          <p:cNvSpPr>
            <a:spLocks noGrp="1"/>
          </p:cNvSpPr>
          <p:nvPr>
            <p:ph idx="1"/>
          </p:nvPr>
        </p:nvSpPr>
        <p:spPr>
          <a:xfrm>
            <a:off x="838200" y="2362199"/>
            <a:ext cx="10515600" cy="3814763"/>
          </a:xfrm>
        </p:spPr>
        <p:txBody>
          <a:bodyPr>
            <a:normAutofit/>
          </a:bodyPr>
          <a:lstStyle/>
          <a:p>
            <a:pPr marL="0" indent="0" algn="ctr">
              <a:buNone/>
            </a:pPr>
            <a:r>
              <a:rPr lang="en-US" sz="4000" b="1" dirty="0"/>
              <a:t>Readily spread novel pathogens</a:t>
            </a:r>
            <a:endParaRPr lang="en-US" sz="4000" dirty="0"/>
          </a:p>
        </p:txBody>
      </p:sp>
    </p:spTree>
    <p:extLst>
      <p:ext uri="{BB962C8B-B14F-4D97-AF65-F5344CB8AC3E}">
        <p14:creationId xmlns:p14="http://schemas.microsoft.com/office/powerpoint/2010/main" val="283014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26992">
              <a:srgbClr val="EFFCFF">
                <a:lumMod val="38000"/>
                <a:lumOff val="62000"/>
              </a:srgbClr>
            </a:gs>
            <a:gs pos="48988">
              <a:srgbClr val="CBE0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Arial" panose="020B0604020202020204" pitchFamily="34" charset="0"/>
                <a:cs typeface="Arial" panose="020B0604020202020204" pitchFamily="34" charset="0"/>
              </a:rPr>
              <a:t>Acknowledgements </a:t>
            </a:r>
          </a:p>
        </p:txBody>
      </p:sp>
      <p:sp>
        <p:nvSpPr>
          <p:cNvPr id="3" name="Content Placeholder 2"/>
          <p:cNvSpPr>
            <a:spLocks noGrp="1"/>
          </p:cNvSpPr>
          <p:nvPr>
            <p:ph idx="1"/>
          </p:nvPr>
        </p:nvSpPr>
        <p:spPr>
          <a:xfrm>
            <a:off x="2667985" y="1690688"/>
            <a:ext cx="6856030" cy="4643930"/>
          </a:xfrm>
        </p:spPr>
        <p:txBody>
          <a:bodyPr>
            <a:normAutofit/>
          </a:bodyPr>
          <a:lstStyle/>
          <a:p>
            <a:pPr marL="0" indent="0" algn="ctr">
              <a:buNone/>
            </a:pPr>
            <a:r>
              <a:rPr lang="en-US" b="1" dirty="0">
                <a:latin typeface="Arial" panose="020B0604020202020204" pitchFamily="34" charset="0"/>
                <a:cs typeface="Arial" panose="020B0604020202020204" pitchFamily="34" charset="0"/>
              </a:rPr>
              <a:t>Lewis Kraus</a:t>
            </a:r>
            <a:r>
              <a:rPr lang="en-US" dirty="0">
                <a:latin typeface="Arial" panose="020B0604020202020204" pitchFamily="34" charset="0"/>
                <a:cs typeface="Arial" panose="020B0604020202020204" pitchFamily="34" charset="0"/>
              </a:rPr>
              <a:t>, Co-Director Pacific ADA and Co-Investigator on study  </a:t>
            </a:r>
          </a:p>
          <a:p>
            <a:pPr marL="0" indent="0" algn="ctr">
              <a:buNone/>
            </a:pPr>
            <a:endParaRPr lang="en-US" dirty="0">
              <a:latin typeface="Arial" panose="020B0604020202020204" pitchFamily="34" charset="0"/>
              <a:cs typeface="Arial" panose="020B0604020202020204" pitchFamily="34" charset="0"/>
            </a:endParaRPr>
          </a:p>
          <a:p>
            <a:pPr marL="0" indent="0" algn="ctr">
              <a:buNone/>
            </a:pPr>
            <a:endParaRPr lang="en-US" b="1" dirty="0">
              <a:latin typeface="Arial" panose="020B0604020202020204" pitchFamily="34" charset="0"/>
              <a:cs typeface="Arial" panose="020B0604020202020204" pitchFamily="34" charset="0"/>
            </a:endParaRPr>
          </a:p>
          <a:p>
            <a:pPr marL="0" indent="0" algn="ctr">
              <a:buNone/>
            </a:pPr>
            <a:endParaRPr lang="en-US" b="1" dirty="0">
              <a:latin typeface="Arial" panose="020B0604020202020204" pitchFamily="34" charset="0"/>
              <a:cs typeface="Arial" panose="020B0604020202020204" pitchFamily="34" charset="0"/>
            </a:endParaRPr>
          </a:p>
          <a:p>
            <a:pPr marL="0" indent="0" algn="ctr">
              <a:buNone/>
            </a:pPr>
            <a:r>
              <a:rPr lang="en-US" b="1" dirty="0">
                <a:latin typeface="Arial" panose="020B0604020202020204" pitchFamily="34" charset="0"/>
                <a:cs typeface="Arial" panose="020B0604020202020204" pitchFamily="34" charset="0"/>
              </a:rPr>
              <a:t>Qi Zhi</a:t>
            </a:r>
            <a:r>
              <a:rPr lang="en-US" dirty="0">
                <a:latin typeface="Arial" panose="020B0604020202020204" pitchFamily="34" charset="0"/>
                <a:cs typeface="Arial" panose="020B0604020202020204" pitchFamily="34" charset="0"/>
              </a:rPr>
              <a:t>, Project Statistician </a:t>
            </a:r>
          </a:p>
          <a:p>
            <a:pPr marL="0" indent="0" algn="ctr">
              <a:buNone/>
            </a:pPr>
            <a:r>
              <a:rPr lang="en-US" b="1" dirty="0"/>
              <a:t>Patty Medina, </a:t>
            </a:r>
            <a:r>
              <a:rPr lang="en-US" dirty="0"/>
              <a:t>Research Assistant</a:t>
            </a:r>
          </a:p>
          <a:p>
            <a:pPr marL="0" indent="0" algn="ctr">
              <a:buNone/>
            </a:pP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D6E27486-41E3-4858-ACEA-33F05B7D6269}" type="slidenum">
              <a:rPr lang="en-US" smtClean="0"/>
              <a:t>2</a:t>
            </a:fld>
            <a:endParaRPr lang="en-US"/>
          </a:p>
        </p:txBody>
      </p:sp>
      <p:pic>
        <p:nvPicPr>
          <p:cNvPr id="4" name="Picture 3"/>
          <p:cNvPicPr>
            <a:picLocks noChangeAspect="1"/>
          </p:cNvPicPr>
          <p:nvPr/>
        </p:nvPicPr>
        <p:blipFill>
          <a:blip r:embed="rId3"/>
          <a:stretch>
            <a:fillRect/>
          </a:stretch>
        </p:blipFill>
        <p:spPr>
          <a:xfrm>
            <a:off x="3291840" y="5303520"/>
            <a:ext cx="5714999" cy="1219200"/>
          </a:xfrm>
          <a:prstGeom prst="rect">
            <a:avLst/>
          </a:prstGeom>
        </p:spPr>
      </p:pic>
      <p:pic>
        <p:nvPicPr>
          <p:cNvPr id="1028" name="Picture 4" descr="Pacific ADA Center"/>
          <p:cNvPicPr>
            <a:picLocks noChangeAspect="1" noChangeArrowheads="1"/>
          </p:cNvPicPr>
          <p:nvPr/>
        </p:nvPicPr>
        <p:blipFill rotWithShape="1">
          <a:blip r:embed="rId4">
            <a:extLst>
              <a:ext uri="{28A0092B-C50C-407E-A947-70E740481C1C}">
                <a14:useLocalDpi xmlns:a14="http://schemas.microsoft.com/office/drawing/2010/main" val="0"/>
              </a:ext>
            </a:extLst>
          </a:blip>
          <a:srcRect t="25215" b="39393"/>
          <a:stretch/>
        </p:blipFill>
        <p:spPr bwMode="auto">
          <a:xfrm>
            <a:off x="4755443" y="2600160"/>
            <a:ext cx="2681113" cy="948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255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spcBef>
                <a:spcPct val="20000"/>
              </a:spcBef>
              <a:buClr>
                <a:srgbClr val="0BD0D9"/>
              </a:buClr>
              <a:buSzPct val="95000"/>
              <a:buFont typeface="Wingdings 2" pitchFamily="18" charset="2"/>
              <a:buChar char=""/>
              <a:defRPr sz="26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libri" pitchFamily="34" charset="0"/>
              </a:defRPr>
            </a:lvl9pPr>
          </a:lstStyle>
          <a:p>
            <a:pPr eaLnBrk="1" hangingPunct="1">
              <a:spcBef>
                <a:spcPct val="0"/>
              </a:spcBef>
              <a:buClrTx/>
              <a:buSzTx/>
              <a:buFontTx/>
              <a:buNone/>
            </a:pPr>
            <a:fld id="{A10CD45E-5B0E-4137-A539-9EC162334199}" type="slidenum">
              <a:rPr lang="en-US" altLang="en-US" sz="1600">
                <a:latin typeface="Arial" charset="0"/>
                <a:cs typeface="Arial" charset="0"/>
              </a:rPr>
              <a:pPr eaLnBrk="1" hangingPunct="1">
                <a:spcBef>
                  <a:spcPct val="0"/>
                </a:spcBef>
                <a:buClrTx/>
                <a:buSzTx/>
                <a:buFontTx/>
                <a:buNone/>
              </a:pPr>
              <a:t>20</a:t>
            </a:fld>
            <a:endParaRPr lang="en-US" altLang="en-US" sz="1600" dirty="0">
              <a:latin typeface="Arial" charset="0"/>
              <a:cs typeface="Arial" charset="0"/>
            </a:endParaRPr>
          </a:p>
        </p:txBody>
      </p:sp>
      <p:graphicFrame>
        <p:nvGraphicFramePr>
          <p:cNvPr id="5" name="Diagram 4" descr="Radial Chart showing Emerging Pathogens in the center. Around it are nodes reading: Severe Acute Respiratory Syndrome (SARS), HIV, Multidrug Resistant TB (MDR-TB), Ebola, West Nile Virus, Hanta, Virus, Zika Virus, COVID-19, H1N1, MERS, Chikungunya Virus"/>
          <p:cNvGraphicFramePr/>
          <p:nvPr>
            <p:extLst>
              <p:ext uri="{D42A27DB-BD31-4B8C-83A1-F6EECF244321}">
                <p14:modId xmlns:p14="http://schemas.microsoft.com/office/powerpoint/2010/main" val="3172519696"/>
              </p:ext>
            </p:extLst>
          </p:nvPr>
        </p:nvGraphicFramePr>
        <p:xfrm>
          <a:off x="1727200" y="658624"/>
          <a:ext cx="8737600" cy="5540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Connector 2"/>
          <p:cNvCxnSpPr/>
          <p:nvPr/>
        </p:nvCxnSpPr>
        <p:spPr>
          <a:xfrm>
            <a:off x="6355080" y="4160520"/>
            <a:ext cx="137160" cy="10972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5821680" y="5257800"/>
            <a:ext cx="1691640" cy="131064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COVID-19</a:t>
            </a:r>
          </a:p>
        </p:txBody>
      </p:sp>
    </p:spTree>
    <p:extLst>
      <p:ext uri="{BB962C8B-B14F-4D97-AF65-F5344CB8AC3E}">
        <p14:creationId xmlns:p14="http://schemas.microsoft.com/office/powerpoint/2010/main" val="589995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535112"/>
          </a:xfrm>
        </p:spPr>
        <p:txBody>
          <a:bodyPr>
            <a:noAutofit/>
          </a:bodyPr>
          <a:lstStyle/>
          <a:p>
            <a:pPr algn="ctr"/>
            <a:r>
              <a:rPr lang="en-US" b="1" dirty="0">
                <a:latin typeface="Arial" panose="020B0604020202020204" pitchFamily="34" charset="0"/>
                <a:cs typeface="Arial" panose="020B0604020202020204" pitchFamily="34" charset="0"/>
              </a:rPr>
              <a:t>Population of People Living with a Disability is large… and growing </a:t>
            </a:r>
          </a:p>
        </p:txBody>
      </p:sp>
      <p:pic>
        <p:nvPicPr>
          <p:cNvPr id="5" name="Content Placeholder 4" descr="This graph shows that from 2008 to 2016 the percentage of people with disability has been steadily increasing " title="The population of people with a disability is large and growing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00238"/>
            <a:ext cx="11306908" cy="4821237"/>
          </a:xfrm>
          <a:effectLst>
            <a:softEdge rad="63500"/>
          </a:effectLst>
        </p:spPr>
      </p:pic>
      <p:sp>
        <p:nvSpPr>
          <p:cNvPr id="4" name="Slide Number Placeholder 3"/>
          <p:cNvSpPr>
            <a:spLocks noGrp="1"/>
          </p:cNvSpPr>
          <p:nvPr>
            <p:ph type="sldNum" sz="quarter" idx="12"/>
          </p:nvPr>
        </p:nvSpPr>
        <p:spPr>
          <a:xfrm>
            <a:off x="9289686" y="6139295"/>
            <a:ext cx="2743200" cy="365125"/>
          </a:xfrm>
        </p:spPr>
        <p:txBody>
          <a:bodyPr/>
          <a:lstStyle/>
          <a:p>
            <a:fld id="{D6E27486-41E3-4858-ACEA-33F05B7D6269}" type="slidenum">
              <a:rPr lang="en-US" smtClean="0"/>
              <a:t>21</a:t>
            </a:fld>
            <a:endParaRPr lang="en-US" dirty="0"/>
          </a:p>
        </p:txBody>
      </p:sp>
      <p:sp>
        <p:nvSpPr>
          <p:cNvPr id="3" name="Rectangle 2"/>
          <p:cNvSpPr/>
          <p:nvPr/>
        </p:nvSpPr>
        <p:spPr>
          <a:xfrm>
            <a:off x="2675467" y="2455333"/>
            <a:ext cx="660400" cy="423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5184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Population of People Living with a Disability is large… and growing </a:t>
            </a:r>
            <a:endParaRPr lang="en-US" dirty="0"/>
          </a:p>
        </p:txBody>
      </p:sp>
      <p:pic>
        <p:nvPicPr>
          <p:cNvPr id="6" name="Content Placeholder 5" descr="A snapshot of disability in the US" title="Percentages of disability types in the US"/>
          <p:cNvPicPr>
            <a:picLocks noGrp="1" noChangeAspect="1"/>
          </p:cNvPicPr>
          <p:nvPr>
            <p:ph idx="1"/>
          </p:nvPr>
        </p:nvPicPr>
        <p:blipFill>
          <a:blip r:embed="rId3"/>
          <a:stretch>
            <a:fillRect/>
          </a:stretch>
        </p:blipFill>
        <p:spPr>
          <a:xfrm>
            <a:off x="1249680" y="1524000"/>
            <a:ext cx="9677400" cy="5334000"/>
          </a:xfrm>
          <a:effectLst>
            <a:softEdge rad="63500"/>
          </a:effectLst>
        </p:spPr>
      </p:pic>
      <p:sp>
        <p:nvSpPr>
          <p:cNvPr id="3" name="Slide Number Placeholder 2"/>
          <p:cNvSpPr>
            <a:spLocks noGrp="1"/>
          </p:cNvSpPr>
          <p:nvPr>
            <p:ph type="sldNum" sz="quarter" idx="12"/>
          </p:nvPr>
        </p:nvSpPr>
        <p:spPr/>
        <p:txBody>
          <a:bodyPr/>
          <a:lstStyle/>
          <a:p>
            <a:fld id="{D6E27486-41E3-4858-ACEA-33F05B7D6269}" type="slidenum">
              <a:rPr lang="en-US" smtClean="0"/>
              <a:t>22</a:t>
            </a:fld>
            <a:endParaRPr lang="en-US"/>
          </a:p>
        </p:txBody>
      </p:sp>
    </p:spTree>
    <p:extLst>
      <p:ext uri="{BB962C8B-B14F-4D97-AF65-F5344CB8AC3E}">
        <p14:creationId xmlns:p14="http://schemas.microsoft.com/office/powerpoint/2010/main" val="3205086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graph show how the proportion of people with disasbility increaes with age, so that by age 65 and older, about 35% of that population is disabled. " title="The Population is Aging "/>
          <p:cNvPicPr>
            <a:picLocks noChangeAspect="1"/>
          </p:cNvPicPr>
          <p:nvPr/>
        </p:nvPicPr>
        <p:blipFill rotWithShape="1">
          <a:blip r:embed="rId3"/>
          <a:srcRect l="7118" b="8651"/>
          <a:stretch/>
        </p:blipFill>
        <p:spPr>
          <a:xfrm>
            <a:off x="2129589" y="1345497"/>
            <a:ext cx="7823683" cy="4852104"/>
          </a:xfrm>
          <a:prstGeom prst="rect">
            <a:avLst/>
          </a:prstGeom>
          <a:effectLst>
            <a:softEdge rad="63500"/>
          </a:effectLst>
        </p:spPr>
      </p:pic>
      <p:sp>
        <p:nvSpPr>
          <p:cNvPr id="3" name="Title 2"/>
          <p:cNvSpPr>
            <a:spLocks noGrp="1"/>
          </p:cNvSpPr>
          <p:nvPr>
            <p:ph type="title" idx="4294967295"/>
          </p:nvPr>
        </p:nvSpPr>
        <p:spPr>
          <a:xfrm>
            <a:off x="0" y="365125"/>
            <a:ext cx="10515600" cy="981075"/>
          </a:xfrm>
        </p:spPr>
        <p:txBody>
          <a:bodyPr>
            <a:normAutofit/>
          </a:bodyPr>
          <a:lstStyle/>
          <a:p>
            <a:pPr algn="ctr"/>
            <a:r>
              <a:rPr lang="en-US" b="1" dirty="0"/>
              <a:t>               Increasingly…. The US Population is Aging</a:t>
            </a:r>
          </a:p>
        </p:txBody>
      </p:sp>
      <p:sp>
        <p:nvSpPr>
          <p:cNvPr id="4" name="Slide Number Placeholder 2"/>
          <p:cNvSpPr>
            <a:spLocks noGrp="1"/>
          </p:cNvSpPr>
          <p:nvPr>
            <p:ph type="sldNum" sz="quarter" idx="12"/>
          </p:nvPr>
        </p:nvSpPr>
        <p:spPr>
          <a:xfrm>
            <a:off x="8610600" y="6356350"/>
            <a:ext cx="2743200" cy="365125"/>
          </a:xfrm>
        </p:spPr>
        <p:txBody>
          <a:bodyPr/>
          <a:lstStyle/>
          <a:p>
            <a:r>
              <a:rPr lang="en-US" dirty="0"/>
              <a:t>25</a:t>
            </a:r>
          </a:p>
        </p:txBody>
      </p:sp>
    </p:spTree>
    <p:extLst>
      <p:ext uri="{BB962C8B-B14F-4D97-AF65-F5344CB8AC3E}">
        <p14:creationId xmlns:p14="http://schemas.microsoft.com/office/powerpoint/2010/main" val="353707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7650" y="365125"/>
            <a:ext cx="11696700" cy="1325563"/>
          </a:xfrm>
        </p:spPr>
        <p:txBody>
          <a:bodyPr>
            <a:normAutofit/>
          </a:bodyPr>
          <a:lstStyle/>
          <a:p>
            <a:pPr algn="ctr"/>
            <a:r>
              <a:rPr lang="en-US" sz="4000" b="1" dirty="0">
                <a:latin typeface="Arial" panose="020B0604020202020204" pitchFamily="34" charset="0"/>
                <a:cs typeface="Arial" panose="020B0604020202020204" pitchFamily="34" charset="0"/>
              </a:rPr>
              <a:t>People with Disabilities are not Generally Well-Prepared for  Disasters</a:t>
            </a:r>
          </a:p>
        </p:txBody>
      </p:sp>
      <p:sp>
        <p:nvSpPr>
          <p:cNvPr id="4" name="Content Placeholder 3"/>
          <p:cNvSpPr>
            <a:spLocks noGrp="1"/>
          </p:cNvSpPr>
          <p:nvPr>
            <p:ph idx="1"/>
          </p:nvPr>
        </p:nvSpPr>
        <p:spPr>
          <a:xfrm>
            <a:off x="838200" y="1828799"/>
            <a:ext cx="10515600" cy="4958557"/>
          </a:xfrm>
        </p:spPr>
        <p:txBody>
          <a:bodyPr>
            <a:normAutofit/>
          </a:bodyPr>
          <a:lstStyle/>
          <a:p>
            <a:r>
              <a:rPr lang="en-US" dirty="0">
                <a:latin typeface="Arial" panose="020B0604020202020204" pitchFamily="34" charset="0"/>
                <a:cs typeface="Arial" panose="020B0604020202020204" pitchFamily="34" charset="0"/>
              </a:rPr>
              <a:t>2011 Gershon/Kraus Study </a:t>
            </a:r>
          </a:p>
          <a:p>
            <a:r>
              <a:rPr lang="en-US" dirty="0">
                <a:latin typeface="Arial" panose="020B0604020202020204" pitchFamily="34" charset="0"/>
                <a:cs typeface="Arial" panose="020B0604020202020204" pitchFamily="34" charset="0"/>
              </a:rPr>
              <a:t>Convenience sample of 252 disabled people receiving personal assistance </a:t>
            </a:r>
          </a:p>
          <a:p>
            <a:r>
              <a:rPr lang="en-US" b="1" dirty="0">
                <a:latin typeface="Arial" panose="020B0604020202020204" pitchFamily="34" charset="0"/>
                <a:cs typeface="Arial" panose="020B0604020202020204" pitchFamily="34" charset="0"/>
              </a:rPr>
              <a:t>7-item preparedness measure:</a:t>
            </a:r>
          </a:p>
          <a:p>
            <a:pPr marL="0" indent="0">
              <a:buNone/>
            </a:pPr>
            <a:r>
              <a:rPr lang="en-US" dirty="0">
                <a:latin typeface="Arial" charset="0"/>
              </a:rPr>
              <a:t>       </a:t>
            </a:r>
            <a:r>
              <a:rPr lang="en-US" b="1" dirty="0">
                <a:latin typeface="Arial" charset="0"/>
              </a:rPr>
              <a:t>mean score was 2.3  (range, 0-7)</a:t>
            </a:r>
            <a:br>
              <a:rPr lang="en-US" b="1" dirty="0">
                <a:latin typeface="Arial" charset="0"/>
              </a:rPr>
            </a:br>
            <a:endParaRPr lang="en-US" b="1" dirty="0"/>
          </a:p>
          <a:p>
            <a:pPr marL="914400" lvl="1" indent="-457200" eaLnBrk="0" hangingPunct="0">
              <a:spcBef>
                <a:spcPct val="20000"/>
              </a:spcBef>
              <a:defRPr/>
            </a:pPr>
            <a:r>
              <a:rPr lang="en-US" dirty="0">
                <a:latin typeface="Arial" charset="0"/>
              </a:rPr>
              <a:t>32% had emergency supplies available at home </a:t>
            </a:r>
          </a:p>
          <a:p>
            <a:pPr marL="914400" lvl="1" indent="-457200" eaLnBrk="0" hangingPunct="0">
              <a:spcBef>
                <a:spcPct val="20000"/>
              </a:spcBef>
              <a:defRPr/>
            </a:pPr>
            <a:endParaRPr lang="en-US" sz="1000" dirty="0">
              <a:latin typeface="Arial" charset="0"/>
            </a:endParaRPr>
          </a:p>
          <a:p>
            <a:pPr marL="914400" lvl="1" indent="-457200" eaLnBrk="0" hangingPunct="0">
              <a:spcBef>
                <a:spcPct val="20000"/>
              </a:spcBef>
              <a:defRPr/>
            </a:pPr>
            <a:r>
              <a:rPr lang="en-US" dirty="0">
                <a:latin typeface="Arial" charset="0"/>
              </a:rPr>
              <a:t>29% could communicate with PA in emergency</a:t>
            </a:r>
          </a:p>
          <a:p>
            <a:pPr marL="914400" lvl="1" indent="-457200" eaLnBrk="0" hangingPunct="0">
              <a:spcBef>
                <a:spcPct val="20000"/>
              </a:spcBef>
              <a:defRPr/>
            </a:pPr>
            <a:endParaRPr lang="en-US" sz="1000" dirty="0">
              <a:latin typeface="Arial" charset="0"/>
            </a:endParaRPr>
          </a:p>
          <a:p>
            <a:pPr marL="914400" lvl="1" indent="-457200" eaLnBrk="0" hangingPunct="0">
              <a:spcBef>
                <a:spcPct val="20000"/>
              </a:spcBef>
              <a:defRPr/>
            </a:pPr>
            <a:r>
              <a:rPr lang="en-US" dirty="0">
                <a:latin typeface="Arial" charset="0"/>
              </a:rPr>
              <a:t>26% had back-up PA plans</a:t>
            </a:r>
          </a:p>
          <a:p>
            <a:pPr lvl="1"/>
            <a:endParaRPr lang="en-US" dirty="0"/>
          </a:p>
          <a:p>
            <a:endParaRPr lang="en-US" dirty="0"/>
          </a:p>
          <a:p>
            <a:endParaRPr lang="en-US" dirty="0"/>
          </a:p>
        </p:txBody>
      </p:sp>
      <p:sp>
        <p:nvSpPr>
          <p:cNvPr id="857091" name="Rectangle 3"/>
          <p:cNvSpPr>
            <a:spLocks noChangeArrowheads="1"/>
          </p:cNvSpPr>
          <p:nvPr/>
        </p:nvSpPr>
        <p:spPr bwMode="auto">
          <a:xfrm>
            <a:off x="1909764" y="1385889"/>
            <a:ext cx="8758237" cy="5330825"/>
          </a:xfrm>
          <a:prstGeom prst="rect">
            <a:avLst/>
          </a:prstGeom>
          <a:noFill/>
          <a:ln w="9525">
            <a:noFill/>
            <a:miter lim="800000"/>
            <a:headEnd/>
            <a:tailEnd/>
          </a:ln>
          <a:effectLst/>
        </p:spPr>
        <p:txBody>
          <a:bodyPr lIns="91435" tIns="45718" rIns="91435" bIns="45718"/>
          <a:lstStyle/>
          <a:p>
            <a:pPr marL="342900" lvl="1" indent="-342900" eaLnBrk="0" hangingPunct="0">
              <a:lnSpc>
                <a:spcPct val="150000"/>
              </a:lnSpc>
              <a:spcBef>
                <a:spcPct val="20000"/>
              </a:spcBef>
              <a:buBlip>
                <a:blip r:embed="rId3"/>
              </a:buBlip>
              <a:defRPr/>
            </a:pPr>
            <a:endParaRPr lang="en-US" sz="2800" dirty="0">
              <a:latin typeface="Arial" charset="0"/>
            </a:endParaRPr>
          </a:p>
        </p:txBody>
      </p:sp>
      <p:sp>
        <p:nvSpPr>
          <p:cNvPr id="9" name="Slide Number Placeholder 8"/>
          <p:cNvSpPr>
            <a:spLocks noGrp="1"/>
          </p:cNvSpPr>
          <p:nvPr>
            <p:ph type="sldNum" sz="quarter" idx="12"/>
          </p:nvPr>
        </p:nvSpPr>
        <p:spPr/>
        <p:txBody>
          <a:bodyPr/>
          <a:lstStyle/>
          <a:p>
            <a:fld id="{D6E27486-41E3-4858-ACEA-33F05B7D6269}" type="slidenum">
              <a:rPr lang="en-US" smtClean="0"/>
              <a:t>24</a:t>
            </a:fld>
            <a:endParaRPr lang="en-US"/>
          </a:p>
        </p:txBody>
      </p:sp>
    </p:spTree>
    <p:extLst>
      <p:ext uri="{BB962C8B-B14F-4D97-AF65-F5344CB8AC3E}">
        <p14:creationId xmlns:p14="http://schemas.microsoft.com/office/powerpoint/2010/main" val="307296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12911" y="458839"/>
            <a:ext cx="8766175" cy="787400"/>
          </a:xfrm>
        </p:spPr>
        <p:txBody>
          <a:bodyPr>
            <a:normAutofit/>
          </a:bodyPr>
          <a:lstStyle/>
          <a:p>
            <a:pPr algn="ctr" eaLnBrk="1" hangingPunct="1"/>
            <a:r>
              <a:rPr lang="en-US" b="1" dirty="0">
                <a:latin typeface="Arial" panose="020B0604020202020204" pitchFamily="34" charset="0"/>
                <a:cs typeface="Arial" panose="020B0604020202020204" pitchFamily="34" charset="0"/>
              </a:rPr>
              <a:t>2014 Study- Preparedness Plan Results </a:t>
            </a:r>
          </a:p>
        </p:txBody>
      </p:sp>
      <p:sp>
        <p:nvSpPr>
          <p:cNvPr id="857091" name="Rectangle 3"/>
          <p:cNvSpPr>
            <a:spLocks noChangeArrowheads="1"/>
          </p:cNvSpPr>
          <p:nvPr/>
        </p:nvSpPr>
        <p:spPr bwMode="auto">
          <a:xfrm>
            <a:off x="1909764" y="1385889"/>
            <a:ext cx="8758237" cy="5330825"/>
          </a:xfrm>
          <a:prstGeom prst="rect">
            <a:avLst/>
          </a:prstGeom>
          <a:noFill/>
          <a:ln w="9525">
            <a:noFill/>
            <a:miter lim="800000"/>
            <a:headEnd/>
            <a:tailEnd/>
          </a:ln>
          <a:effectLst/>
        </p:spPr>
        <p:txBody>
          <a:bodyPr lIns="91435" tIns="45718" rIns="91435" bIns="45718"/>
          <a:lstStyle/>
          <a:p>
            <a:pPr marL="342900" lvl="1" indent="-342900" eaLnBrk="0" hangingPunct="0">
              <a:lnSpc>
                <a:spcPct val="150000"/>
              </a:lnSpc>
              <a:spcBef>
                <a:spcPct val="20000"/>
              </a:spcBef>
              <a:buBlip>
                <a:blip r:embed="rId3"/>
              </a:buBlip>
              <a:defRPr/>
            </a:pPr>
            <a:endParaRPr lang="en-US" sz="2800" dirty="0"/>
          </a:p>
        </p:txBody>
      </p:sp>
      <p:sp>
        <p:nvSpPr>
          <p:cNvPr id="7" name="Rectangle 6"/>
          <p:cNvSpPr/>
          <p:nvPr/>
        </p:nvSpPr>
        <p:spPr>
          <a:xfrm>
            <a:off x="825928" y="1460402"/>
            <a:ext cx="10540143" cy="5219891"/>
          </a:xfrm>
          <a:prstGeom prst="rect">
            <a:avLst/>
          </a:prstGeom>
        </p:spPr>
        <p:txBody>
          <a:bodyPr wrap="square">
            <a:spAutoFit/>
          </a:bodyPr>
          <a:lstStyle/>
          <a:p>
            <a:pPr marL="457200" indent="-457200" eaLnBrk="0" hangingPunct="0">
              <a:lnSpc>
                <a:spcPct val="90000"/>
              </a:lnSpc>
              <a:spcBef>
                <a:spcPct val="20000"/>
              </a:spcBef>
              <a:buFont typeface="Arial" panose="020B0604020202020204" pitchFamily="34" charset="0"/>
              <a:buChar char="•"/>
              <a:defRPr/>
            </a:pPr>
            <a:r>
              <a:rPr lang="en-US" sz="2800" dirty="0">
                <a:latin typeface="Arial" panose="020B0604020202020204" pitchFamily="34" charset="0"/>
                <a:cs typeface="Arial" panose="020B0604020202020204" pitchFamily="34" charset="0"/>
              </a:rPr>
              <a:t>47% had emergency plan </a:t>
            </a:r>
          </a:p>
          <a:p>
            <a:pPr marL="914400" lvl="1" indent="-457200" eaLnBrk="0" hangingPunct="0">
              <a:lnSpc>
                <a:spcPct val="90000"/>
              </a:lnSpc>
              <a:spcBef>
                <a:spcPct val="20000"/>
              </a:spcBef>
              <a:buFont typeface="Arial" panose="020B0604020202020204" pitchFamily="34" charset="0"/>
              <a:buChar char="•"/>
              <a:defRPr/>
            </a:pPr>
            <a:r>
              <a:rPr lang="en-US" sz="2800" dirty="0">
                <a:latin typeface="Arial" panose="020B0604020202020204" pitchFamily="34" charset="0"/>
                <a:cs typeface="Arial" panose="020B0604020202020204" pitchFamily="34" charset="0"/>
              </a:rPr>
              <a:t>2/3 of them had included PA in plan creation</a:t>
            </a:r>
          </a:p>
          <a:p>
            <a:pPr marL="914400" lvl="1" indent="-457200" eaLnBrk="0" hangingPunct="0">
              <a:lnSpc>
                <a:spcPct val="90000"/>
              </a:lnSpc>
              <a:spcBef>
                <a:spcPct val="20000"/>
              </a:spcBef>
              <a:buFont typeface="Arial" panose="020B0604020202020204" pitchFamily="34" charset="0"/>
              <a:buChar char="•"/>
              <a:defRPr/>
            </a:pPr>
            <a:r>
              <a:rPr lang="en-US" sz="2800" dirty="0">
                <a:latin typeface="Arial" panose="020B0604020202020204" pitchFamily="34" charset="0"/>
                <a:cs typeface="Arial" panose="020B0604020202020204" pitchFamily="34" charset="0"/>
              </a:rPr>
              <a:t>But 4% involved only some, 10% with none </a:t>
            </a:r>
          </a:p>
          <a:p>
            <a:pPr marL="914400" lvl="1" indent="-457200" eaLnBrk="0" hangingPunct="0">
              <a:lnSpc>
                <a:spcPct val="90000"/>
              </a:lnSpc>
              <a:spcBef>
                <a:spcPct val="20000"/>
              </a:spcBef>
              <a:buFont typeface="Arial" panose="020B0604020202020204" pitchFamily="34" charset="0"/>
              <a:buChar char="•"/>
              <a:defRPr/>
            </a:pPr>
            <a:endParaRPr lang="en-US" sz="2800" dirty="0">
              <a:latin typeface="Arial" panose="020B0604020202020204" pitchFamily="34" charset="0"/>
              <a:cs typeface="Arial" panose="020B0604020202020204" pitchFamily="34" charset="0"/>
            </a:endParaRPr>
          </a:p>
          <a:p>
            <a:pPr lvl="3" eaLnBrk="0" hangingPunct="0">
              <a:lnSpc>
                <a:spcPct val="90000"/>
              </a:lnSpc>
              <a:spcBef>
                <a:spcPct val="20000"/>
              </a:spcBef>
              <a:defRPr/>
            </a:pPr>
            <a:r>
              <a:rPr lang="en-US" sz="2800" dirty="0">
                <a:latin typeface="Arial" panose="020B0604020202020204" pitchFamily="34" charset="0"/>
                <a:cs typeface="Arial" panose="020B0604020202020204" pitchFamily="34" charset="0"/>
              </a:rPr>
              <a:t>“</a:t>
            </a:r>
            <a:r>
              <a:rPr lang="en-US" sz="2800" i="1" dirty="0">
                <a:latin typeface="Arial" panose="020B0604020202020204" pitchFamily="34" charset="0"/>
                <a:cs typeface="Arial" panose="020B0604020202020204" pitchFamily="34" charset="0"/>
              </a:rPr>
              <a:t>My PA will be busy tending to the needs of their own</a:t>
            </a:r>
          </a:p>
          <a:p>
            <a:pPr lvl="3" eaLnBrk="0" hangingPunct="0">
              <a:lnSpc>
                <a:spcPct val="90000"/>
              </a:lnSpc>
              <a:spcBef>
                <a:spcPct val="20000"/>
              </a:spcBef>
              <a:defRPr/>
            </a:pPr>
            <a:r>
              <a:rPr lang="en-US" sz="2800" i="1" dirty="0">
                <a:latin typeface="Arial" panose="020B0604020202020204" pitchFamily="34" charset="0"/>
                <a:cs typeface="Arial" panose="020B0604020202020204" pitchFamily="34" charset="0"/>
              </a:rPr>
              <a:t>   family members”</a:t>
            </a:r>
          </a:p>
          <a:p>
            <a:pPr lvl="3" eaLnBrk="0" hangingPunct="0">
              <a:lnSpc>
                <a:spcPct val="90000"/>
              </a:lnSpc>
              <a:spcBef>
                <a:spcPct val="20000"/>
              </a:spcBef>
              <a:defRPr/>
            </a:pPr>
            <a:endParaRPr lang="en-US" sz="2800" i="1" dirty="0">
              <a:latin typeface="Arial" panose="020B0604020202020204" pitchFamily="34" charset="0"/>
              <a:cs typeface="Arial" panose="020B0604020202020204" pitchFamily="34" charset="0"/>
            </a:endParaRPr>
          </a:p>
          <a:p>
            <a:pPr lvl="3" eaLnBrk="0" hangingPunct="0">
              <a:lnSpc>
                <a:spcPct val="90000"/>
              </a:lnSpc>
              <a:spcBef>
                <a:spcPct val="20000"/>
              </a:spcBef>
              <a:defRPr/>
            </a:pPr>
            <a:r>
              <a:rPr lang="en-US" sz="2800" dirty="0">
                <a:latin typeface="Arial" panose="020B0604020202020204" pitchFamily="34" charset="0"/>
                <a:cs typeface="Arial" panose="020B0604020202020204" pitchFamily="34" charset="0"/>
              </a:rPr>
              <a:t>“</a:t>
            </a:r>
            <a:r>
              <a:rPr lang="en-US" sz="2800" i="1" dirty="0">
                <a:latin typeface="Arial" panose="020B0604020202020204" pitchFamily="34" charset="0"/>
                <a:cs typeface="Arial" panose="020B0604020202020204" pitchFamily="34" charset="0"/>
              </a:rPr>
              <a:t>The PA is just not that dependable”</a:t>
            </a:r>
          </a:p>
          <a:p>
            <a:pPr lvl="3" eaLnBrk="0" hangingPunct="0">
              <a:lnSpc>
                <a:spcPct val="90000"/>
              </a:lnSpc>
              <a:spcBef>
                <a:spcPct val="20000"/>
              </a:spcBef>
              <a:defRPr/>
            </a:pPr>
            <a:endParaRPr lang="en-US" sz="2800" i="1" dirty="0">
              <a:latin typeface="Arial" panose="020B0604020202020204" pitchFamily="34" charset="0"/>
              <a:cs typeface="Arial" panose="020B0604020202020204" pitchFamily="34" charset="0"/>
            </a:endParaRPr>
          </a:p>
          <a:p>
            <a:pPr lvl="3" eaLnBrk="0" hangingPunct="0">
              <a:lnSpc>
                <a:spcPct val="90000"/>
              </a:lnSpc>
              <a:spcBef>
                <a:spcPct val="20000"/>
              </a:spcBef>
              <a:defRPr/>
            </a:pPr>
            <a:r>
              <a:rPr lang="en-US" sz="2800" i="1" dirty="0">
                <a:latin typeface="Arial" panose="020B0604020202020204" pitchFamily="34" charset="0"/>
                <a:cs typeface="Arial" panose="020B0604020202020204" pitchFamily="34" charset="0"/>
              </a:rPr>
              <a:t>“I might not be with my PA when an emergency occurs.”</a:t>
            </a:r>
          </a:p>
          <a:p>
            <a:pPr lvl="3" eaLnBrk="0" hangingPunct="0">
              <a:lnSpc>
                <a:spcPct val="90000"/>
              </a:lnSpc>
              <a:spcBef>
                <a:spcPct val="20000"/>
              </a:spcBef>
              <a:defRPr/>
            </a:pPr>
            <a:endParaRPr lang="en-US" sz="2800" i="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6E27486-41E3-4858-ACEA-33F05B7D6269}" type="slidenum">
              <a:rPr lang="en-US" smtClean="0"/>
              <a:t>25</a:t>
            </a:fld>
            <a:endParaRPr lang="en-US"/>
          </a:p>
        </p:txBody>
      </p:sp>
    </p:spTree>
    <p:extLst>
      <p:ext uri="{BB962C8B-B14F-4D97-AF65-F5344CB8AC3E}">
        <p14:creationId xmlns:p14="http://schemas.microsoft.com/office/powerpoint/2010/main" val="971289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0933"/>
            <a:ext cx="10058400" cy="1909558"/>
          </a:xfrm>
        </p:spPr>
        <p:txBody>
          <a:bodyPr>
            <a:noAutofit/>
          </a:bodyPr>
          <a:lstStyle/>
          <a:p>
            <a:pPr algn="ct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2014 Study on Disaster Preparedness of Elderly Home Care Recipients in San Francisco, N=50 </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r>
              <a:rPr lang="en-US" sz="2400" dirty="0"/>
              <a:t>Mean score of 4.74 on a 13- item preparedness checklist</a:t>
            </a:r>
            <a:br>
              <a:rPr lang="en-US" dirty="0"/>
            </a:br>
            <a:endParaRPr lang="en-US" b="1"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838200" y="2393244"/>
            <a:ext cx="10515600" cy="3783718"/>
          </a:xfrm>
        </p:spPr>
        <p:txBody>
          <a:bodyPr>
            <a:noAutofit/>
          </a:bodyPr>
          <a:lstStyle/>
          <a:p>
            <a:r>
              <a:rPr lang="en-US" dirty="0"/>
              <a:t>56% had extra meds on hand</a:t>
            </a:r>
          </a:p>
          <a:p>
            <a:r>
              <a:rPr lang="en-US" dirty="0"/>
              <a:t>44% had back-up power for powered equipment they use</a:t>
            </a:r>
          </a:p>
          <a:p>
            <a:r>
              <a:rPr lang="en-US" dirty="0">
                <a:latin typeface="Arial" panose="020B0604020202020204" pitchFamily="34" charset="0"/>
                <a:cs typeface="Arial" panose="020B0604020202020204" pitchFamily="34" charset="0"/>
              </a:rPr>
              <a:t>38% had made back-up plans for their caregiver(s)</a:t>
            </a:r>
          </a:p>
          <a:p>
            <a:r>
              <a:rPr lang="en-US" dirty="0"/>
              <a:t>26% had plans for transportation to shelters  </a:t>
            </a:r>
          </a:p>
          <a:p>
            <a:r>
              <a:rPr lang="en-US" dirty="0">
                <a:latin typeface="Arial" panose="020B0604020202020204" pitchFamily="34" charset="0"/>
                <a:cs typeface="Arial" panose="020B0604020202020204" pitchFamily="34" charset="0"/>
              </a:rPr>
              <a:t>19% had someone in building that could help them evacuate if elevator not working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70% had extra supplies on hand for their pets </a:t>
            </a:r>
          </a:p>
        </p:txBody>
      </p:sp>
      <p:sp>
        <p:nvSpPr>
          <p:cNvPr id="3" name="Slide Number Placeholder 2"/>
          <p:cNvSpPr>
            <a:spLocks noGrp="1"/>
          </p:cNvSpPr>
          <p:nvPr>
            <p:ph type="sldNum" sz="quarter" idx="12"/>
          </p:nvPr>
        </p:nvSpPr>
        <p:spPr/>
        <p:txBody>
          <a:bodyPr/>
          <a:lstStyle/>
          <a:p>
            <a:fld id="{D6E27486-41E3-4858-ACEA-33F05B7D6269}" type="slidenum">
              <a:rPr lang="en-US" smtClean="0"/>
              <a:t>26</a:t>
            </a:fld>
            <a:endParaRPr lang="en-US"/>
          </a:p>
        </p:txBody>
      </p:sp>
    </p:spTree>
    <p:extLst>
      <p:ext uri="{BB962C8B-B14F-4D97-AF65-F5344CB8AC3E}">
        <p14:creationId xmlns:p14="http://schemas.microsoft.com/office/powerpoint/2010/main" val="3280165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42707"/>
          </a:xfrm>
        </p:spPr>
        <p:txBody>
          <a:bodyPr/>
          <a:lstStyle/>
          <a:p>
            <a:pPr algn="ctr"/>
            <a:r>
              <a:rPr lang="en-US" b="1" dirty="0">
                <a:latin typeface="Arial" panose="020B0604020202020204" pitchFamily="34" charset="0"/>
                <a:cs typeface="Arial" panose="020B0604020202020204" pitchFamily="34" charset="0"/>
              </a:rPr>
              <a:t>Barriers To Personal Preparedness</a:t>
            </a:r>
          </a:p>
        </p:txBody>
      </p:sp>
      <p:sp>
        <p:nvSpPr>
          <p:cNvPr id="3" name="Content Placeholder 2"/>
          <p:cNvSpPr>
            <a:spLocks noGrp="1"/>
          </p:cNvSpPr>
          <p:nvPr>
            <p:ph idx="1"/>
          </p:nvPr>
        </p:nvSpPr>
        <p:spPr>
          <a:xfrm>
            <a:off x="422031" y="1231900"/>
            <a:ext cx="11630269" cy="5489575"/>
          </a:xfrm>
        </p:spPr>
        <p:txBody>
          <a:bodyPr>
            <a:noAutofit/>
          </a:bodyPr>
          <a:lstStyle/>
          <a:p>
            <a:pPr marL="0" indent="0">
              <a:lnSpc>
                <a:spcPct val="100000"/>
              </a:lnSpc>
              <a:spcBef>
                <a:spcPts val="0"/>
              </a:spcBef>
            </a:pPr>
            <a:r>
              <a:rPr lang="en-US" b="1" dirty="0">
                <a:latin typeface="Arial" panose="020B0604020202020204" pitchFamily="34" charset="0"/>
                <a:cs typeface="Arial" panose="020B0604020202020204" pitchFamily="34" charset="0"/>
              </a:rPr>
              <a:t>Lack of self-efficacy </a:t>
            </a:r>
            <a:r>
              <a:rPr lang="en-US" dirty="0">
                <a:latin typeface="Arial" panose="020B0604020202020204" pitchFamily="34" charset="0"/>
                <a:cs typeface="Arial" panose="020B0604020202020204" pitchFamily="34" charset="0"/>
              </a:rPr>
              <a:t>(Lack of resources, No family or friends nearby)</a:t>
            </a:r>
          </a:p>
          <a:p>
            <a:pPr marL="0" lvl="1" indent="0">
              <a:lnSpc>
                <a:spcPct val="100000"/>
              </a:lnSpc>
              <a:spcBef>
                <a:spcPts val="0"/>
              </a:spcBef>
              <a:buNone/>
              <a:tabLst>
                <a:tab pos="457200" algn="l"/>
              </a:tabLst>
            </a:pPr>
            <a:r>
              <a:rPr lang="en-US" i="1" dirty="0">
                <a:latin typeface="Arial" panose="020B0604020202020204" pitchFamily="34" charset="0"/>
                <a:cs typeface="Arial" panose="020B0604020202020204" pitchFamily="34" charset="0"/>
              </a:rPr>
              <a:t>“ I can’t do those preparedness things; the government should help me.”</a:t>
            </a:r>
          </a:p>
          <a:p>
            <a:pPr marL="0" lvl="1" indent="0">
              <a:lnSpc>
                <a:spcPct val="100000"/>
              </a:lnSpc>
              <a:spcBef>
                <a:spcPts val="0"/>
              </a:spcBef>
              <a:buNone/>
              <a:tabLst>
                <a:tab pos="457200" algn="l"/>
              </a:tabLst>
            </a:pPr>
            <a:endParaRPr lang="en-US" sz="1000" dirty="0">
              <a:latin typeface="Arial" panose="020B0604020202020204" pitchFamily="34" charset="0"/>
              <a:cs typeface="Arial" panose="020B0604020202020204" pitchFamily="34" charset="0"/>
            </a:endParaRPr>
          </a:p>
          <a:p>
            <a:pPr marL="0" indent="0">
              <a:lnSpc>
                <a:spcPct val="100000"/>
              </a:lnSpc>
              <a:spcBef>
                <a:spcPts val="0"/>
              </a:spcBef>
            </a:pPr>
            <a:r>
              <a:rPr lang="en-US" b="1" dirty="0">
                <a:latin typeface="Arial" panose="020B0604020202020204" pitchFamily="34" charset="0"/>
                <a:cs typeface="Arial" panose="020B0604020202020204" pitchFamily="34" charset="0"/>
              </a:rPr>
              <a:t>Risk awareness </a:t>
            </a:r>
            <a:r>
              <a:rPr lang="en-US" dirty="0">
                <a:latin typeface="Arial" panose="020B0604020202020204" pitchFamily="34" charset="0"/>
                <a:cs typeface="Arial" panose="020B0604020202020204" pitchFamily="34" charset="0"/>
              </a:rPr>
              <a:t>was high, but relevance of risk to them was low:</a:t>
            </a:r>
          </a:p>
          <a:p>
            <a:pPr marL="0" indent="0">
              <a:lnSpc>
                <a:spcPct val="100000"/>
              </a:lnSpc>
              <a:spcBef>
                <a:spcPts val="0"/>
              </a:spcBef>
              <a:buNone/>
              <a:tabLst>
                <a:tab pos="457200" algn="l"/>
              </a:tabLst>
            </a:pP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I’ve lived a full life, actually, I’m ready to go…”</a:t>
            </a:r>
          </a:p>
          <a:p>
            <a:pPr marL="0" indent="0">
              <a:lnSpc>
                <a:spcPct val="100000"/>
              </a:lnSpc>
              <a:spcBef>
                <a:spcPts val="0"/>
              </a:spcBef>
              <a:buNone/>
              <a:tabLst>
                <a:tab pos="457200" algn="l"/>
              </a:tabLst>
            </a:pPr>
            <a:endParaRPr lang="en-US" sz="1000" i="1" dirty="0">
              <a:latin typeface="Arial" panose="020B0604020202020204" pitchFamily="34" charset="0"/>
              <a:cs typeface="Arial" panose="020B0604020202020204" pitchFamily="34" charset="0"/>
            </a:endParaRPr>
          </a:p>
          <a:p>
            <a:pPr marL="0" indent="0">
              <a:lnSpc>
                <a:spcPct val="100000"/>
              </a:lnSpc>
              <a:spcBef>
                <a:spcPts val="0"/>
              </a:spcBef>
            </a:pPr>
            <a:r>
              <a:rPr lang="en-US" b="1" dirty="0">
                <a:latin typeface="Arial" panose="020B0604020202020204" pitchFamily="34" charset="0"/>
                <a:cs typeface="Arial" panose="020B0604020202020204" pitchFamily="34" charset="0"/>
              </a:rPr>
              <a:t>Sense of community was low </a:t>
            </a:r>
          </a:p>
          <a:p>
            <a:pPr marL="0" indent="0">
              <a:lnSpc>
                <a:spcPct val="100000"/>
              </a:lnSpc>
              <a:spcBef>
                <a:spcPts val="0"/>
              </a:spcBef>
              <a:buNone/>
            </a:pP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They don’t really care. I’ve been sick right in here, and no one came and knocked on the door…that’s just the way it is.”</a:t>
            </a:r>
          </a:p>
          <a:p>
            <a:pPr marL="0" indent="0">
              <a:lnSpc>
                <a:spcPct val="100000"/>
              </a:lnSpc>
              <a:spcBef>
                <a:spcPts val="0"/>
              </a:spcBef>
              <a:buNone/>
            </a:pPr>
            <a:endParaRPr lang="en-US" sz="1000" i="1" dirty="0">
              <a:latin typeface="Arial" panose="020B0604020202020204" pitchFamily="34" charset="0"/>
              <a:cs typeface="Arial" panose="020B0604020202020204" pitchFamily="34" charset="0"/>
            </a:endParaRPr>
          </a:p>
          <a:p>
            <a:pPr marL="0" indent="0">
              <a:lnSpc>
                <a:spcPct val="100000"/>
              </a:lnSpc>
              <a:spcBef>
                <a:spcPts val="0"/>
              </a:spcBef>
            </a:pPr>
            <a:r>
              <a:rPr lang="en-US" b="1" dirty="0">
                <a:latin typeface="Arial" panose="020B0604020202020204" pitchFamily="34" charset="0"/>
                <a:cs typeface="Arial" panose="020B0604020202020204" pitchFamily="34" charset="0"/>
              </a:rPr>
              <a:t>Lack of Trust in Authorities </a:t>
            </a:r>
          </a:p>
          <a:p>
            <a:pPr marL="0" indent="0">
              <a:lnSpc>
                <a:spcPct val="100000"/>
              </a:lnSpc>
              <a:spcBef>
                <a:spcPts val="0"/>
              </a:spcBef>
              <a:buNone/>
            </a:pPr>
            <a:r>
              <a:rPr lang="en-US" b="1" i="1"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There</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s going to be a big mess-up between the police and firemen”</a:t>
            </a:r>
          </a:p>
          <a:p>
            <a:pPr marL="0" indent="0">
              <a:lnSpc>
                <a:spcPct val="100000"/>
              </a:lnSpc>
              <a:spcBef>
                <a:spcPts val="0"/>
              </a:spcBef>
              <a:buNone/>
            </a:pPr>
            <a:r>
              <a:rPr lang="en-US" i="1" dirty="0">
                <a:latin typeface="Arial" panose="020B0604020202020204" pitchFamily="34" charset="0"/>
                <a:cs typeface="Arial" panose="020B0604020202020204" pitchFamily="34" charset="0"/>
              </a:rPr>
              <a:t>“ You can</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t depend on the police, fire, the army, or national guard. You can</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t depend on the city or county.”</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6E27486-41E3-4858-ACEA-33F05B7D6269}" type="slidenum">
              <a:rPr lang="en-US" smtClean="0"/>
              <a:t>27</a:t>
            </a:fld>
            <a:endParaRPr lang="en-US"/>
          </a:p>
        </p:txBody>
      </p:sp>
    </p:spTree>
    <p:extLst>
      <p:ext uri="{BB962C8B-B14F-4D97-AF65-F5344CB8AC3E}">
        <p14:creationId xmlns:p14="http://schemas.microsoft.com/office/powerpoint/2010/main" val="3596727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2018 FEMA Report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Preparedness in America”</a:t>
            </a:r>
          </a:p>
        </p:txBody>
      </p:sp>
      <p:sp>
        <p:nvSpPr>
          <p:cNvPr id="5" name="Content Placeholder 4"/>
          <p:cNvSpPr>
            <a:spLocks noGrp="1"/>
          </p:cNvSpPr>
          <p:nvPr>
            <p:ph idx="1"/>
          </p:nvPr>
        </p:nvSpPr>
        <p:spPr>
          <a:xfrm>
            <a:off x="150312" y="1690688"/>
            <a:ext cx="11699310" cy="5030787"/>
          </a:xfrm>
        </p:spPr>
        <p:txBody>
          <a:bodyPr>
            <a:normAutofit lnSpcReduction="10000"/>
          </a:bodyPr>
          <a:lstStyle/>
          <a:p>
            <a:r>
              <a:rPr lang="en-US" sz="3000" b="1" dirty="0">
                <a:latin typeface="Arial" panose="020B0604020202020204" pitchFamily="34" charset="0"/>
                <a:cs typeface="Arial" panose="020B0604020202020204" pitchFamily="34" charset="0"/>
              </a:rPr>
              <a:t>21% </a:t>
            </a:r>
            <a:r>
              <a:rPr lang="en-US" sz="3000" dirty="0">
                <a:latin typeface="Arial" panose="020B0604020202020204" pitchFamily="34" charset="0"/>
                <a:cs typeface="Arial" panose="020B0604020202020204" pitchFamily="34" charset="0"/>
              </a:rPr>
              <a:t>of the US sample (N=2,000) </a:t>
            </a:r>
            <a:r>
              <a:rPr lang="en-US" sz="3000" b="1" dirty="0">
                <a:latin typeface="Arial" panose="020B0604020202020204" pitchFamily="34" charset="0"/>
                <a:cs typeface="Arial" panose="020B0604020202020204" pitchFamily="34" charset="0"/>
              </a:rPr>
              <a:t>WERE NOT </a:t>
            </a:r>
            <a:r>
              <a:rPr lang="en-US" sz="3000" dirty="0">
                <a:latin typeface="Arial" panose="020B0604020202020204" pitchFamily="34" charset="0"/>
                <a:cs typeface="Arial" panose="020B0604020202020204" pitchFamily="34" charset="0"/>
              </a:rPr>
              <a:t>planning to do </a:t>
            </a:r>
            <a:r>
              <a:rPr lang="en-US" sz="3000" b="1" dirty="0">
                <a:latin typeface="Arial" panose="020B0604020202020204" pitchFamily="34" charset="0"/>
                <a:cs typeface="Arial" panose="020B0604020202020204" pitchFamily="34" charset="0"/>
              </a:rPr>
              <a:t>any</a:t>
            </a:r>
            <a:r>
              <a:rPr lang="en-US" sz="3000" dirty="0">
                <a:latin typeface="Arial" panose="020B0604020202020204" pitchFamily="34" charset="0"/>
                <a:cs typeface="Arial" panose="020B0604020202020204" pitchFamily="34" charset="0"/>
              </a:rPr>
              <a:t> disaster preparation.</a:t>
            </a:r>
          </a:p>
          <a:p>
            <a:endParaRPr lang="en-US" sz="1100" dirty="0">
              <a:latin typeface="Arial" panose="020B0604020202020204" pitchFamily="34" charset="0"/>
              <a:cs typeface="Arial" panose="020B0604020202020204" pitchFamily="34" charset="0"/>
            </a:endParaRPr>
          </a:p>
          <a:p>
            <a:r>
              <a:rPr lang="en-US" sz="3000" b="1" dirty="0">
                <a:latin typeface="Arial" panose="020B0604020202020204" pitchFamily="34" charset="0"/>
                <a:cs typeface="Arial" panose="020B0604020202020204" pitchFamily="34" charset="0"/>
              </a:rPr>
              <a:t>46% -</a:t>
            </a:r>
            <a:r>
              <a:rPr lang="en-US" sz="3000" dirty="0">
                <a:latin typeface="Arial" panose="020B0604020202020204" pitchFamily="34" charset="0"/>
                <a:cs typeface="Arial" panose="020B0604020202020204" pitchFamily="34" charset="0"/>
              </a:rPr>
              <a:t> Preparedness was </a:t>
            </a:r>
            <a:r>
              <a:rPr lang="en-US" sz="3000" b="1" dirty="0">
                <a:latin typeface="Arial" panose="020B0604020202020204" pitchFamily="34" charset="0"/>
                <a:cs typeface="Arial" panose="020B0604020202020204" pitchFamily="34" charset="0"/>
              </a:rPr>
              <a:t>not at all on “their radar.” </a:t>
            </a:r>
          </a:p>
          <a:p>
            <a:endParaRPr lang="en-US" sz="11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Cost and not knowing how to prepare were barriers. </a:t>
            </a:r>
          </a:p>
          <a:p>
            <a:endParaRPr lang="en-US" sz="11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However, people who thought they were at risk, thought they could do something to prepare, thought preparing would help them, and felt confident in their ability to prepare  </a:t>
            </a:r>
            <a:r>
              <a:rPr lang="en-US" sz="3000" b="1" dirty="0">
                <a:latin typeface="Arial" panose="020B0604020202020204" pitchFamily="34" charset="0"/>
                <a:cs typeface="Arial" panose="020B0604020202020204" pitchFamily="34" charset="0"/>
              </a:rPr>
              <a:t>WERE MORE LIKELY </a:t>
            </a:r>
            <a:r>
              <a:rPr lang="en-US" sz="3000" dirty="0">
                <a:latin typeface="Arial" panose="020B0604020202020204" pitchFamily="34" charset="0"/>
                <a:cs typeface="Arial" panose="020B0604020202020204" pitchFamily="34" charset="0"/>
              </a:rPr>
              <a:t>to be prepared.</a:t>
            </a:r>
          </a:p>
          <a:p>
            <a:pPr marL="228600" lvl="1">
              <a:spcBef>
                <a:spcPts val="1000"/>
              </a:spcBef>
            </a:pPr>
            <a:r>
              <a:rPr lang="en-US" dirty="0"/>
              <a:t>Only </a:t>
            </a:r>
            <a:r>
              <a:rPr lang="en-US" b="1" dirty="0"/>
              <a:t>small differences </a:t>
            </a:r>
            <a:r>
              <a:rPr lang="en-US" dirty="0"/>
              <a:t>were noted for participants with and without a disability.</a:t>
            </a:r>
          </a:p>
          <a:p>
            <a:endParaRPr lang="en-US" sz="3000" dirty="0">
              <a:latin typeface="Arial" panose="020B0604020202020204" pitchFamily="34" charset="0"/>
              <a:cs typeface="Arial" panose="020B0604020202020204" pitchFamily="34" charset="0"/>
            </a:endParaRPr>
          </a:p>
          <a:p>
            <a:endParaRPr lang="en-US" sz="3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6E27486-41E3-4858-ACEA-33F05B7D6269}" type="slidenum">
              <a:rPr lang="en-US" smtClean="0"/>
              <a:t>28</a:t>
            </a:fld>
            <a:endParaRPr lang="en-US"/>
          </a:p>
        </p:txBody>
      </p:sp>
    </p:spTree>
    <p:extLst>
      <p:ext uri="{BB962C8B-B14F-4D97-AF65-F5344CB8AC3E}">
        <p14:creationId xmlns:p14="http://schemas.microsoft.com/office/powerpoint/2010/main" val="3860045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0"/>
            <a:ext cx="10515600" cy="1828799"/>
          </a:xfrm>
        </p:spPr>
        <p:txBody>
          <a:bodyPr>
            <a:normAutofit fontScale="90000"/>
          </a:bodyPr>
          <a:lstStyle/>
          <a:p>
            <a:br>
              <a:rPr lang="en-US" b="1" dirty="0"/>
            </a:br>
            <a:br>
              <a:rPr lang="en-US" b="1" dirty="0"/>
            </a:br>
            <a:r>
              <a:rPr lang="en-US" sz="4000" b="1" dirty="0"/>
              <a:t>To Recap</a:t>
            </a:r>
            <a:r>
              <a:rPr lang="en-US" sz="4000" dirty="0"/>
              <a:t>-Why is it important to know if ADA Coordinators are ready to help ensure needs of PWD are met with respect to ADA </a:t>
            </a:r>
            <a:r>
              <a:rPr lang="en-US" sz="4400" dirty="0"/>
              <a:t>….</a:t>
            </a:r>
            <a:br>
              <a:rPr lang="en-US" sz="4400" dirty="0"/>
            </a:br>
            <a:br>
              <a:rPr lang="en-US" sz="1050" dirty="0"/>
            </a:br>
            <a:br>
              <a:rPr lang="en-US" b="1" dirty="0">
                <a:solidFill>
                  <a:srgbClr val="FF0000"/>
                </a:solidFill>
                <a:effectLst>
                  <a:outerShdw blurRad="38100" dist="38100" dir="2700000" algn="tl">
                    <a:srgbClr val="000000">
                      <a:alpha val="43137"/>
                    </a:srgbClr>
                  </a:outerShdw>
                </a:effectLst>
              </a:rPr>
            </a:br>
            <a:endParaRPr lang="en-US" b="1" dirty="0"/>
          </a:p>
        </p:txBody>
      </p:sp>
      <p:sp>
        <p:nvSpPr>
          <p:cNvPr id="3" name="Content Placeholder 2"/>
          <p:cNvSpPr>
            <a:spLocks noGrp="1"/>
          </p:cNvSpPr>
          <p:nvPr>
            <p:ph idx="1"/>
          </p:nvPr>
        </p:nvSpPr>
        <p:spPr>
          <a:xfrm>
            <a:off x="838200" y="2255519"/>
            <a:ext cx="10515600" cy="3921443"/>
          </a:xfrm>
        </p:spPr>
        <p:txBody>
          <a:bodyPr>
            <a:normAutofit/>
          </a:bodyPr>
          <a:lstStyle/>
          <a:p>
            <a:r>
              <a:rPr lang="en-US" sz="3600" dirty="0"/>
              <a:t>Disasters are increasing in frequency and severity</a:t>
            </a:r>
          </a:p>
          <a:p>
            <a:r>
              <a:rPr lang="en-US" sz="3600" dirty="0"/>
              <a:t>Vulnerable Population is large and growing</a:t>
            </a:r>
          </a:p>
          <a:p>
            <a:r>
              <a:rPr lang="en-US" sz="3600" dirty="0"/>
              <a:t>Individual-level preparedness is low </a:t>
            </a:r>
          </a:p>
          <a:p>
            <a:pPr marL="0" indent="0">
              <a:buNone/>
            </a:pPr>
            <a:endParaRPr lang="en-US" sz="3600" dirty="0"/>
          </a:p>
          <a:p>
            <a:pPr marL="0" indent="0">
              <a:buNone/>
            </a:pPr>
            <a:r>
              <a:rPr lang="en-US" sz="3600" dirty="0"/>
              <a:t>    And……</a:t>
            </a:r>
          </a:p>
        </p:txBody>
      </p:sp>
    </p:spTree>
    <p:extLst>
      <p:ext uri="{BB962C8B-B14F-4D97-AF65-F5344CB8AC3E}">
        <p14:creationId xmlns:p14="http://schemas.microsoft.com/office/powerpoint/2010/main" val="1874242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Acknowledgements: Expert Consultants  </a:t>
            </a:r>
            <a:endParaRPr lang="en-US" sz="4000" dirty="0"/>
          </a:p>
        </p:txBody>
      </p:sp>
      <p:sp>
        <p:nvSpPr>
          <p:cNvPr id="3" name="Content Placeholder 2"/>
          <p:cNvSpPr>
            <a:spLocks noGrp="1"/>
          </p:cNvSpPr>
          <p:nvPr>
            <p:ph idx="1"/>
          </p:nvPr>
        </p:nvSpPr>
        <p:spPr/>
        <p:txBody>
          <a:bodyPr>
            <a:normAutofit/>
          </a:bodyPr>
          <a:lstStyle/>
          <a:p>
            <a:r>
              <a:rPr lang="en-US" sz="3200" dirty="0"/>
              <a:t>Ali Everett, Pasadena</a:t>
            </a:r>
          </a:p>
          <a:p>
            <a:r>
              <a:rPr lang="en-US" sz="3200" dirty="0"/>
              <a:t>Laney Davidson, Marin County</a:t>
            </a:r>
          </a:p>
          <a:p>
            <a:r>
              <a:rPr lang="en-US" sz="3200" dirty="0"/>
              <a:t>Kristen C. Darmody, Department of Health, Oregon </a:t>
            </a:r>
          </a:p>
        </p:txBody>
      </p:sp>
    </p:spTree>
    <p:extLst>
      <p:ext uri="{BB962C8B-B14F-4D97-AF65-F5344CB8AC3E}">
        <p14:creationId xmlns:p14="http://schemas.microsoft.com/office/powerpoint/2010/main" val="4005956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450" y="365125"/>
            <a:ext cx="9309100" cy="1657106"/>
          </a:xfrm>
        </p:spPr>
        <p:txBody>
          <a:bodyPr>
            <a:noAutofit/>
          </a:bodyPr>
          <a:lstStyle/>
          <a:p>
            <a:pPr algn="ctr"/>
            <a:r>
              <a:rPr lang="en-US" sz="4000" b="1" dirty="0">
                <a:latin typeface="Arial" panose="020B0604020202020204" pitchFamily="34" charset="0"/>
                <a:cs typeface="Arial" panose="020B0604020202020204" pitchFamily="34" charset="0"/>
              </a:rPr>
              <a:t>People with Disabilities are Disproportionately Affected by Disaster Events  </a:t>
            </a:r>
          </a:p>
        </p:txBody>
      </p:sp>
      <p:sp>
        <p:nvSpPr>
          <p:cNvPr id="3" name="Content Placeholder 2"/>
          <p:cNvSpPr>
            <a:spLocks noGrp="1"/>
          </p:cNvSpPr>
          <p:nvPr>
            <p:ph idx="1"/>
          </p:nvPr>
        </p:nvSpPr>
        <p:spPr>
          <a:xfrm>
            <a:off x="838200" y="2022231"/>
            <a:ext cx="10515600" cy="4334119"/>
          </a:xfrm>
        </p:spPr>
        <p:txBody>
          <a:bodyPr>
            <a:normAutofit/>
          </a:bodyPr>
          <a:lstStyle/>
          <a:p>
            <a:r>
              <a:rPr lang="en-US" sz="3200" dirty="0"/>
              <a:t>Latest US data suggest a </a:t>
            </a:r>
            <a:r>
              <a:rPr lang="en-US" sz="3200" b="1" dirty="0"/>
              <a:t>30-50% increased risk </a:t>
            </a:r>
            <a:r>
              <a:rPr lang="en-US" sz="3200" dirty="0"/>
              <a:t>of disaster-related fatality among people with disabilities. </a:t>
            </a:r>
          </a:p>
          <a:p>
            <a:pPr lvl="1"/>
            <a:r>
              <a:rPr lang="en-US" sz="3200" dirty="0"/>
              <a:t>1/3 of Hurricane Maria fatalities are believed to have resulted from “interrupted care” </a:t>
            </a:r>
          </a:p>
          <a:p>
            <a:r>
              <a:rPr lang="en-US" sz="3200" b="1" dirty="0"/>
              <a:t>Covid-19 is exposing potential vulnerabilities regarding accessibility to limited resources such as ventilators and ability to navigate social/physical distancing policies</a:t>
            </a:r>
          </a:p>
          <a:p>
            <a:pPr marL="457200" lvl="1" indent="0">
              <a:buNone/>
            </a:pPr>
            <a:endParaRPr lang="en-US" sz="3200" b="1" dirty="0"/>
          </a:p>
          <a:p>
            <a:endParaRPr lang="en-US" dirty="0"/>
          </a:p>
        </p:txBody>
      </p:sp>
      <p:sp>
        <p:nvSpPr>
          <p:cNvPr id="5" name="Slide Number Placeholder 4"/>
          <p:cNvSpPr>
            <a:spLocks noGrp="1"/>
          </p:cNvSpPr>
          <p:nvPr>
            <p:ph type="sldNum" sz="quarter" idx="12"/>
          </p:nvPr>
        </p:nvSpPr>
        <p:spPr/>
        <p:txBody>
          <a:bodyPr/>
          <a:lstStyle/>
          <a:p>
            <a:fld id="{D6E27486-41E3-4858-ACEA-33F05B7D6269}" type="slidenum">
              <a:rPr lang="en-US" smtClean="0"/>
              <a:t>30</a:t>
            </a:fld>
            <a:endParaRPr lang="en-US"/>
          </a:p>
        </p:txBody>
      </p:sp>
    </p:spTree>
    <p:extLst>
      <p:ext uri="{BB962C8B-B14F-4D97-AF65-F5344CB8AC3E}">
        <p14:creationId xmlns:p14="http://schemas.microsoft.com/office/powerpoint/2010/main" val="644088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033269" y="515533"/>
            <a:ext cx="7610793" cy="629018"/>
          </a:xfrm>
          <a:prstGeom prst="rect">
            <a:avLst/>
          </a:prstGeom>
        </p:spPr>
        <p:txBody>
          <a:bodyPr vert="horz" wrap="square" lIns="0" tIns="13335" rIns="0" bIns="0" rtlCol="0" anchor="ctr">
            <a:spAutoFit/>
          </a:bodyPr>
          <a:lstStyle/>
          <a:p>
            <a:pPr marL="12700" algn="ctr">
              <a:lnSpc>
                <a:spcPct val="100000"/>
              </a:lnSpc>
              <a:spcBef>
                <a:spcPts val="105"/>
              </a:spcBef>
            </a:pPr>
            <a:r>
              <a:rPr lang="en-US" sz="4000" b="1" spc="-5" dirty="0"/>
              <a:t>Study Methods</a:t>
            </a:r>
            <a:endParaRPr sz="4000" b="1" spc="-5" dirty="0"/>
          </a:p>
        </p:txBody>
      </p:sp>
      <p:sp>
        <p:nvSpPr>
          <p:cNvPr id="4" name="object 4"/>
          <p:cNvSpPr txBox="1"/>
          <p:nvPr/>
        </p:nvSpPr>
        <p:spPr>
          <a:xfrm>
            <a:off x="0" y="1358449"/>
            <a:ext cx="12009121" cy="5061001"/>
          </a:xfrm>
          <a:prstGeom prst="rect">
            <a:avLst/>
          </a:prstGeom>
        </p:spPr>
        <p:txBody>
          <a:bodyPr vert="horz" wrap="square" lIns="0" tIns="13335" rIns="0" bIns="0" rtlCol="0">
            <a:spAutoFit/>
          </a:bodyPr>
          <a:lstStyle/>
          <a:p>
            <a:pPr marL="285115" marR="839469" indent="-273050"/>
            <a:endParaRPr lang="en-US" sz="2000" spc="15" dirty="0">
              <a:solidFill>
                <a:srgbClr val="4F81BD"/>
              </a:solidFill>
              <a:latin typeface="Arial" panose="020B0604020202020204" pitchFamily="34" charset="0"/>
              <a:cs typeface="Arial" panose="020B0604020202020204" pitchFamily="34" charset="0"/>
            </a:endParaRPr>
          </a:p>
          <a:p>
            <a:pPr marL="457200" marR="839469" indent="-446088">
              <a:buFont typeface="Arial" panose="020B0604020202020204" pitchFamily="34" charset="0"/>
              <a:buChar char="•"/>
            </a:pPr>
            <a:r>
              <a:rPr lang="en-US" sz="2800" spc="-20" dirty="0">
                <a:latin typeface="Arial" panose="020B0604020202020204" pitchFamily="34" charset="0"/>
                <a:cs typeface="Arial" panose="020B0604020202020204" pitchFamily="34" charset="0"/>
              </a:rPr>
              <a:t>Study conducted in late winter 2019-2020</a:t>
            </a:r>
          </a:p>
          <a:p>
            <a:pPr marL="457200" marR="839469" indent="-446088">
              <a:buFont typeface="Arial" panose="020B0604020202020204" pitchFamily="34" charset="0"/>
              <a:buChar char="•"/>
            </a:pPr>
            <a:r>
              <a:rPr lang="en-US" sz="2800" spc="-20" dirty="0">
                <a:latin typeface="Arial" panose="020B0604020202020204" pitchFamily="34" charset="0"/>
                <a:cs typeface="Arial" panose="020B0604020202020204" pitchFamily="34" charset="0"/>
              </a:rPr>
              <a:t>Input from key stakeholders (Ali Everett, Laney Davidson, Kristen Darmody). </a:t>
            </a:r>
          </a:p>
          <a:p>
            <a:pPr marL="469265" marR="839469" indent="-457200">
              <a:buFont typeface="Arial" panose="020B0604020202020204" pitchFamily="34" charset="0"/>
              <a:buChar char="•"/>
            </a:pPr>
            <a:r>
              <a:rPr lang="en-US" sz="2800" spc="-20" dirty="0">
                <a:latin typeface="Arial" panose="020B0604020202020204" pitchFamily="34" charset="0"/>
                <a:cs typeface="Arial" panose="020B0604020202020204" pitchFamily="34" charset="0"/>
              </a:rPr>
              <a:t>Confidential web-based survey of ADA Coordinators from  FEMA Region 9, (California, Nevada,  Arizona, Hawaii, and the Pacific Islands).</a:t>
            </a:r>
            <a:r>
              <a:rPr lang="en-US" sz="2800" dirty="0">
                <a:latin typeface="Arial" panose="020B0604020202020204" pitchFamily="34" charset="0"/>
                <a:cs typeface="Arial" panose="020B0604020202020204" pitchFamily="34" charset="0"/>
              </a:rPr>
              <a:t> Multi-modal recruitment </a:t>
            </a:r>
            <a:endParaRPr lang="en-US" sz="2800" spc="-20" dirty="0">
              <a:latin typeface="Arial" panose="020B0604020202020204" pitchFamily="34" charset="0"/>
              <a:cs typeface="Arial" panose="020B0604020202020204" pitchFamily="34" charset="0"/>
            </a:endParaRPr>
          </a:p>
          <a:p>
            <a:pPr marL="469265" marR="839469"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Questions on role, responsibilities, influence, training, knowledge</a:t>
            </a:r>
          </a:p>
          <a:p>
            <a:pPr marL="469265" marR="839469"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Final survey had 36 items and took about 15-20mins to complete</a:t>
            </a:r>
          </a:p>
          <a:p>
            <a:pPr marL="469265" marR="839469"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Respondents (N=131)</a:t>
            </a:r>
          </a:p>
          <a:p>
            <a:pPr marL="469265" marR="839469"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69265" marR="839469" indent="-457200">
              <a:buFont typeface="Arial" panose="020B0604020202020204" pitchFamily="34" charset="0"/>
              <a:buChar char="•"/>
            </a:pPr>
            <a:endParaRPr sz="2800" dirty="0">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4294967295"/>
          </p:nvPr>
        </p:nvSpPr>
        <p:spPr/>
        <p:txBody>
          <a:bodyPr/>
          <a:lstStyle/>
          <a:p>
            <a:fld id="{B6F15528-21DE-4FAA-801E-634DDDAF4B2B}" type="slidenum">
              <a:rPr lang="en-US" smtClean="0"/>
              <a:t>31</a:t>
            </a:fld>
            <a:endParaRPr lang="en-US"/>
          </a:p>
        </p:txBody>
      </p:sp>
    </p:spTree>
    <p:extLst>
      <p:ext uri="{BB962C8B-B14F-4D97-AF65-F5344CB8AC3E}">
        <p14:creationId xmlns:p14="http://schemas.microsoft.com/office/powerpoint/2010/main" val="1129720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757364" y="190801"/>
            <a:ext cx="9001124" cy="629018"/>
          </a:xfrm>
          <a:prstGeom prst="rect">
            <a:avLst/>
          </a:prstGeom>
        </p:spPr>
        <p:txBody>
          <a:bodyPr vert="horz" wrap="square" lIns="0" tIns="13335" rIns="0" bIns="0" rtlCol="0" anchor="ctr">
            <a:spAutoFit/>
          </a:bodyPr>
          <a:lstStyle/>
          <a:p>
            <a:pPr marL="12700" algn="ctr">
              <a:lnSpc>
                <a:spcPct val="100000"/>
              </a:lnSpc>
              <a:spcBef>
                <a:spcPts val="105"/>
              </a:spcBef>
            </a:pPr>
            <a:r>
              <a:rPr lang="en-US" sz="4000" b="1" spc="-5" dirty="0">
                <a:latin typeface="Arial" panose="020B0604020202020204" pitchFamily="34" charset="0"/>
                <a:cs typeface="Arial" panose="020B0604020202020204" pitchFamily="34" charset="0"/>
              </a:rPr>
              <a:t>Study Results</a:t>
            </a:r>
            <a:endParaRPr sz="4000" b="1" dirty="0">
              <a:latin typeface="Arial" panose="020B0604020202020204" pitchFamily="34" charset="0"/>
              <a:cs typeface="Arial" panose="020B0604020202020204" pitchFamily="34" charset="0"/>
            </a:endParaRPr>
          </a:p>
        </p:txBody>
      </p:sp>
      <p:sp>
        <p:nvSpPr>
          <p:cNvPr id="8" name="object 4"/>
          <p:cNvSpPr txBox="1"/>
          <p:nvPr/>
        </p:nvSpPr>
        <p:spPr>
          <a:xfrm>
            <a:off x="228600" y="850597"/>
            <a:ext cx="11783291" cy="3645229"/>
          </a:xfrm>
          <a:prstGeom prst="rect">
            <a:avLst/>
          </a:prstGeom>
        </p:spPr>
        <p:txBody>
          <a:bodyPr vert="horz" wrap="square" lIns="0" tIns="13335" rIns="0" bIns="0" rtlCol="0">
            <a:spAutoFit/>
          </a:bodyPr>
          <a:lstStyle/>
          <a:p>
            <a:pPr marL="469265" marR="5080" indent="-457200">
              <a:spcBef>
                <a:spcPts val="600"/>
              </a:spcBef>
              <a:spcAft>
                <a:spcPts val="600"/>
              </a:spcAft>
              <a:buFont typeface="Wingdings 3" panose="05040102010807070707" pitchFamily="18" charset="2"/>
              <a:buChar char="}"/>
              <a:tabLst>
                <a:tab pos="285115" algn="l"/>
              </a:tabLst>
            </a:pPr>
            <a:r>
              <a:rPr lang="en-US" sz="2800" spc="-20" dirty="0">
                <a:latin typeface="Arial" panose="020B0604020202020204" pitchFamily="34" charset="0"/>
                <a:cs typeface="Arial" panose="020B0604020202020204" pitchFamily="34" charset="0"/>
              </a:rPr>
              <a:t>Most respondents came from </a:t>
            </a:r>
            <a:r>
              <a:rPr lang="en-US" sz="2800" b="1" spc="-20" dirty="0">
                <a:latin typeface="Arial" panose="020B0604020202020204" pitchFamily="34" charset="0"/>
                <a:cs typeface="Arial" panose="020B0604020202020204" pitchFamily="34" charset="0"/>
              </a:rPr>
              <a:t>California</a:t>
            </a:r>
            <a:r>
              <a:rPr lang="en-US" sz="2800" spc="-20" dirty="0">
                <a:latin typeface="Arial" panose="020B0604020202020204" pitchFamily="34" charset="0"/>
                <a:cs typeface="Arial" panose="020B0604020202020204" pitchFamily="34" charset="0"/>
              </a:rPr>
              <a:t>, followed by Arizona</a:t>
            </a:r>
          </a:p>
          <a:p>
            <a:pPr marL="469265" marR="5080" indent="-457200">
              <a:spcBef>
                <a:spcPts val="600"/>
              </a:spcBef>
              <a:spcAft>
                <a:spcPts val="600"/>
              </a:spcAft>
              <a:buFont typeface="Wingdings 3" panose="05040102010807070707" pitchFamily="18" charset="2"/>
              <a:buChar char="}"/>
              <a:tabLst>
                <a:tab pos="285115" algn="l"/>
              </a:tabLst>
            </a:pPr>
            <a:r>
              <a:rPr lang="en-US" sz="2800" b="1" spc="-20" dirty="0">
                <a:latin typeface="Arial" panose="020B0604020202020204" pitchFamily="34" charset="0"/>
                <a:cs typeface="Arial" panose="020B0604020202020204" pitchFamily="34" charset="0"/>
              </a:rPr>
              <a:t>27% had an estimated jurisdiction of &gt; 1M residents</a:t>
            </a:r>
            <a:r>
              <a:rPr lang="en-US" sz="2800" spc="-20" dirty="0">
                <a:latin typeface="Arial" panose="020B0604020202020204" pitchFamily="34" charset="0"/>
                <a:cs typeface="Arial" panose="020B0604020202020204" pitchFamily="34" charset="0"/>
              </a:rPr>
              <a:t>; 20% had 100-500K and 50K-100K </a:t>
            </a:r>
          </a:p>
          <a:p>
            <a:pPr marL="469265" marR="5080" indent="-457200">
              <a:spcBef>
                <a:spcPts val="600"/>
              </a:spcBef>
              <a:spcAft>
                <a:spcPts val="600"/>
              </a:spcAft>
              <a:buFont typeface="Wingdings 3" panose="05040102010807070707" pitchFamily="18" charset="2"/>
              <a:buChar char="}"/>
              <a:tabLst>
                <a:tab pos="285115" algn="l"/>
              </a:tabLst>
            </a:pPr>
            <a:r>
              <a:rPr lang="en-US" sz="2800" spc="-20" dirty="0">
                <a:latin typeface="Arial" panose="020B0604020202020204" pitchFamily="34" charset="0"/>
                <a:cs typeface="Arial" panose="020B0604020202020204" pitchFamily="34" charset="0"/>
              </a:rPr>
              <a:t>About </a:t>
            </a:r>
            <a:r>
              <a:rPr lang="en-US" sz="2800" b="1" spc="-20" dirty="0">
                <a:latin typeface="Arial" panose="020B0604020202020204" pitchFamily="34" charset="0"/>
                <a:cs typeface="Arial" panose="020B0604020202020204" pitchFamily="34" charset="0"/>
              </a:rPr>
              <a:t>40%</a:t>
            </a:r>
            <a:r>
              <a:rPr lang="en-US" sz="2800" spc="-20" dirty="0">
                <a:latin typeface="Arial" panose="020B0604020202020204" pitchFamily="34" charset="0"/>
                <a:cs typeface="Arial" panose="020B0604020202020204" pitchFamily="34" charset="0"/>
              </a:rPr>
              <a:t> reported at least one major disaster event in </a:t>
            </a:r>
            <a:r>
              <a:rPr lang="en-US" sz="2800" b="1" spc="-20" dirty="0">
                <a:latin typeface="Arial" panose="020B0604020202020204" pitchFamily="34" charset="0"/>
                <a:cs typeface="Arial" panose="020B0604020202020204" pitchFamily="34" charset="0"/>
              </a:rPr>
              <a:t>last 5 years</a:t>
            </a:r>
            <a:r>
              <a:rPr lang="en-US" sz="2800" spc="-20" dirty="0">
                <a:latin typeface="Arial" panose="020B0604020202020204" pitchFamily="34" charset="0"/>
                <a:cs typeface="Arial" panose="020B0604020202020204" pitchFamily="34" charset="0"/>
              </a:rPr>
              <a:t>.</a:t>
            </a:r>
          </a:p>
          <a:p>
            <a:pPr marL="354965" marR="5080" indent="-342900">
              <a:spcBef>
                <a:spcPts val="600"/>
              </a:spcBef>
              <a:spcAft>
                <a:spcPts val="600"/>
              </a:spcAft>
              <a:buFont typeface="Arial" panose="020B0604020202020204" pitchFamily="34" charset="0"/>
              <a:buChar char="•"/>
              <a:tabLst>
                <a:tab pos="285115" algn="l"/>
              </a:tabLst>
            </a:pPr>
            <a:r>
              <a:rPr lang="en-US" sz="2400" b="1" spc="-20" dirty="0">
                <a:latin typeface="Arial" panose="020B0604020202020204" pitchFamily="34" charset="0"/>
                <a:cs typeface="Arial" panose="020B0604020202020204" pitchFamily="34" charset="0"/>
              </a:rPr>
              <a:t>18% know approx. # of </a:t>
            </a:r>
          </a:p>
          <a:p>
            <a:pPr marL="12065" marR="5080">
              <a:spcBef>
                <a:spcPts val="600"/>
              </a:spcBef>
              <a:spcAft>
                <a:spcPts val="600"/>
              </a:spcAft>
              <a:tabLst>
                <a:tab pos="285115" algn="l"/>
              </a:tabLst>
            </a:pPr>
            <a:r>
              <a:rPr lang="en-US" sz="2400" b="1" spc="-20" dirty="0">
                <a:latin typeface="Arial" panose="020B0604020202020204" pitchFamily="34" charset="0"/>
                <a:cs typeface="Arial" panose="020B0604020202020204" pitchFamily="34" charset="0"/>
              </a:rPr>
              <a:t>    PWD in their jurisdiction </a:t>
            </a:r>
          </a:p>
          <a:p>
            <a:pPr marL="12700">
              <a:spcBef>
                <a:spcPts val="600"/>
              </a:spcBef>
              <a:tabLst>
                <a:tab pos="285115" algn="l"/>
              </a:tabLst>
            </a:pPr>
            <a:r>
              <a:rPr lang="en-US" sz="2600" dirty="0">
                <a:latin typeface="Gill Sans MT"/>
                <a:cs typeface="Gill Sans MT"/>
              </a:rPr>
              <a:t> </a:t>
            </a:r>
            <a:endParaRPr sz="2600" dirty="0">
              <a:latin typeface="Gill Sans MT"/>
              <a:cs typeface="Gill Sans MT"/>
            </a:endParaRPr>
          </a:p>
        </p:txBody>
      </p:sp>
      <p:sp>
        <p:nvSpPr>
          <p:cNvPr id="9" name="Slide Number Placeholder 8"/>
          <p:cNvSpPr>
            <a:spLocks noGrp="1"/>
          </p:cNvSpPr>
          <p:nvPr>
            <p:ph type="sldNum" sz="quarter" idx="4294967295"/>
          </p:nvPr>
        </p:nvSpPr>
        <p:spPr/>
        <p:txBody>
          <a:bodyPr/>
          <a:lstStyle/>
          <a:p>
            <a:fld id="{B6F15528-21DE-4FAA-801E-634DDDAF4B2B}" type="slidenum">
              <a:rPr lang="en-US" smtClean="0"/>
              <a:t>32</a:t>
            </a:fld>
            <a:endParaRPr lang="en-US"/>
          </a:p>
        </p:txBody>
      </p:sp>
      <p:pic>
        <p:nvPicPr>
          <p:cNvPr id="3074" name="Picture 2" descr="Disaster workers helping individuals onto an emergency vehicle during a floo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5983" y="2888674"/>
            <a:ext cx="7398326" cy="383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433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307"/>
            <a:ext cx="10515600" cy="1325563"/>
          </a:xfrm>
        </p:spPr>
        <p:txBody>
          <a:bodyPr>
            <a:normAutofit/>
          </a:bodyPr>
          <a:lstStyle/>
          <a:p>
            <a:pPr algn="ctr"/>
            <a:r>
              <a:rPr lang="en-US" sz="4000" b="1" spc="-5" dirty="0"/>
              <a:t>Demographics </a:t>
            </a:r>
          </a:p>
        </p:txBody>
      </p:sp>
      <p:sp>
        <p:nvSpPr>
          <p:cNvPr id="3" name="Content Placeholder 2"/>
          <p:cNvSpPr>
            <a:spLocks noGrp="1"/>
          </p:cNvSpPr>
          <p:nvPr>
            <p:ph idx="1"/>
          </p:nvPr>
        </p:nvSpPr>
        <p:spPr>
          <a:xfrm>
            <a:off x="838200" y="1825624"/>
            <a:ext cx="10515600" cy="4530725"/>
          </a:xfrm>
        </p:spPr>
        <p:txBody>
          <a:bodyPr>
            <a:normAutofit/>
          </a:bodyPr>
          <a:lstStyle/>
          <a:p>
            <a:r>
              <a:rPr lang="en-US" sz="4000" b="1" dirty="0"/>
              <a:t>56% female </a:t>
            </a:r>
          </a:p>
          <a:p>
            <a:r>
              <a:rPr lang="en-US" sz="4000" b="1" dirty="0"/>
              <a:t>35% have a disability</a:t>
            </a:r>
          </a:p>
          <a:p>
            <a:r>
              <a:rPr lang="en-US" sz="4000" b="1" dirty="0"/>
              <a:t>More than half are 50yrs and older</a:t>
            </a:r>
          </a:p>
          <a:p>
            <a:r>
              <a:rPr lang="en-US" sz="4000" b="1" dirty="0"/>
              <a:t>86% have college degree or higher</a:t>
            </a:r>
          </a:p>
          <a:p>
            <a:r>
              <a:rPr lang="en-US" sz="4000" b="1" dirty="0"/>
              <a:t>30% earn less than $50K a year; 20% each &gt; 90K per year  </a:t>
            </a:r>
          </a:p>
        </p:txBody>
      </p:sp>
      <p:sp>
        <p:nvSpPr>
          <p:cNvPr id="4" name="Slide Number Placeholder 3"/>
          <p:cNvSpPr>
            <a:spLocks noGrp="1"/>
          </p:cNvSpPr>
          <p:nvPr>
            <p:ph type="sldNum" sz="quarter" idx="12"/>
          </p:nvPr>
        </p:nvSpPr>
        <p:spPr/>
        <p:txBody>
          <a:bodyPr/>
          <a:lstStyle/>
          <a:p>
            <a:fld id="{D6E27486-41E3-4858-ACEA-33F05B7D6269}" type="slidenum">
              <a:rPr lang="en-US" smtClean="0"/>
              <a:t>33</a:t>
            </a:fld>
            <a:endParaRPr lang="en-US"/>
          </a:p>
        </p:txBody>
      </p:sp>
    </p:spTree>
    <p:extLst>
      <p:ext uri="{BB962C8B-B14F-4D97-AF65-F5344CB8AC3E}">
        <p14:creationId xmlns:p14="http://schemas.microsoft.com/office/powerpoint/2010/main" val="1402432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spc="-5" dirty="0">
                <a:latin typeface="Arial" panose="020B0604020202020204" pitchFamily="34" charset="0"/>
                <a:cs typeface="Arial" panose="020B0604020202020204" pitchFamily="34" charset="0"/>
              </a:rPr>
              <a:t>Employment Info </a:t>
            </a:r>
          </a:p>
        </p:txBody>
      </p:sp>
      <p:sp>
        <p:nvSpPr>
          <p:cNvPr id="3" name="Content Placeholder 2"/>
          <p:cNvSpPr>
            <a:spLocks noGrp="1"/>
          </p:cNvSpPr>
          <p:nvPr>
            <p:ph idx="1"/>
          </p:nvPr>
        </p:nvSpPr>
        <p:spPr>
          <a:xfrm>
            <a:off x="838200" y="1569720"/>
            <a:ext cx="10515600" cy="5151755"/>
          </a:xfrm>
        </p:spPr>
        <p:txBody>
          <a:bodyPr>
            <a:normAutofit/>
          </a:bodyPr>
          <a:lstStyle/>
          <a:p>
            <a:r>
              <a:rPr lang="en-US" sz="4000" b="1" dirty="0"/>
              <a:t>44% work full-time as ADA Coordinator</a:t>
            </a:r>
          </a:p>
          <a:p>
            <a:r>
              <a:rPr lang="en-US" sz="4000" b="1" dirty="0"/>
              <a:t>More than half have worked as ADA Coordinator for </a:t>
            </a:r>
            <a:r>
              <a:rPr lang="en-US" sz="4000" b="1" i="1" dirty="0"/>
              <a:t>less than 3yrs</a:t>
            </a:r>
          </a:p>
          <a:p>
            <a:pPr lvl="1"/>
            <a:r>
              <a:rPr lang="en-US" sz="3600" b="1" dirty="0"/>
              <a:t> </a:t>
            </a:r>
            <a:r>
              <a:rPr lang="en-US" sz="3600" b="1" i="1" dirty="0">
                <a:solidFill>
                  <a:srgbClr val="FF0000"/>
                </a:solidFill>
              </a:rPr>
              <a:t>20% less than a year</a:t>
            </a:r>
            <a:endParaRPr lang="en-US" sz="3600" b="1" dirty="0"/>
          </a:p>
          <a:p>
            <a:r>
              <a:rPr lang="en-US" sz="4000" b="1" dirty="0"/>
              <a:t>Most are based out of either ADA Coordinators Office or Public Works </a:t>
            </a:r>
          </a:p>
          <a:p>
            <a:r>
              <a:rPr lang="en-US" sz="4000" b="1" dirty="0"/>
              <a:t>Reporting to: City Manager or their </a:t>
            </a:r>
            <a:r>
              <a:rPr lang="en-US" sz="4000" b="1" dirty="0" err="1"/>
              <a:t>Asst</a:t>
            </a:r>
            <a:r>
              <a:rPr lang="en-US" sz="4000" b="1" dirty="0"/>
              <a:t>; Director of Planning; Emergency Mgt. </a:t>
            </a:r>
          </a:p>
        </p:txBody>
      </p:sp>
      <p:sp>
        <p:nvSpPr>
          <p:cNvPr id="4" name="Slide Number Placeholder 3"/>
          <p:cNvSpPr>
            <a:spLocks noGrp="1"/>
          </p:cNvSpPr>
          <p:nvPr>
            <p:ph type="sldNum" sz="quarter" idx="12"/>
          </p:nvPr>
        </p:nvSpPr>
        <p:spPr/>
        <p:txBody>
          <a:bodyPr/>
          <a:lstStyle/>
          <a:p>
            <a:fld id="{D6E27486-41E3-4858-ACEA-33F05B7D6269}" type="slidenum">
              <a:rPr lang="en-US" smtClean="0"/>
              <a:t>34</a:t>
            </a:fld>
            <a:endParaRPr lang="en-US"/>
          </a:p>
        </p:txBody>
      </p:sp>
    </p:spTree>
    <p:extLst>
      <p:ext uri="{BB962C8B-B14F-4D97-AF65-F5344CB8AC3E}">
        <p14:creationId xmlns:p14="http://schemas.microsoft.com/office/powerpoint/2010/main" val="312739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7915"/>
          </a:xfrm>
        </p:spPr>
        <p:txBody>
          <a:bodyPr>
            <a:normAutofit/>
          </a:bodyPr>
          <a:lstStyle/>
          <a:p>
            <a:pPr algn="ctr"/>
            <a:r>
              <a:rPr lang="en-US" sz="4000" b="1" spc="-5" dirty="0">
                <a:latin typeface="Arial" panose="020B0604020202020204" pitchFamily="34" charset="0"/>
                <a:cs typeface="Arial" panose="020B0604020202020204" pitchFamily="34" charset="0"/>
              </a:rPr>
              <a:t>Employment Info </a:t>
            </a:r>
          </a:p>
        </p:txBody>
      </p:sp>
      <p:sp>
        <p:nvSpPr>
          <p:cNvPr id="3" name="Content Placeholder 2"/>
          <p:cNvSpPr>
            <a:spLocks noGrp="1"/>
          </p:cNvSpPr>
          <p:nvPr>
            <p:ph idx="1"/>
          </p:nvPr>
        </p:nvSpPr>
        <p:spPr>
          <a:xfrm>
            <a:off x="332509" y="1463040"/>
            <a:ext cx="11575473" cy="5394960"/>
          </a:xfrm>
        </p:spPr>
        <p:txBody>
          <a:bodyPr>
            <a:normAutofit/>
          </a:bodyPr>
          <a:lstStyle/>
          <a:p>
            <a:r>
              <a:rPr lang="en-US" sz="3200" b="1" dirty="0"/>
              <a:t>32% held an ADA related job prior to this job</a:t>
            </a:r>
          </a:p>
          <a:p>
            <a:r>
              <a:rPr lang="en-US" sz="3200" b="1" dirty="0"/>
              <a:t>28% previously held an emergency planning type job</a:t>
            </a:r>
          </a:p>
          <a:p>
            <a:r>
              <a:rPr lang="en-US" sz="3200" b="1" dirty="0"/>
              <a:t>A majority-  69% hold other job titles/have other job duties</a:t>
            </a:r>
          </a:p>
          <a:p>
            <a:r>
              <a:rPr lang="en-US" sz="3200" b="1" dirty="0"/>
              <a:t>More than half (56%) work alone in their role</a:t>
            </a:r>
          </a:p>
          <a:p>
            <a:r>
              <a:rPr lang="en-US" sz="3200" b="1" dirty="0"/>
              <a:t>Less than half (43%) have back up to their emergency management duties if they are not at work </a:t>
            </a:r>
          </a:p>
          <a:p>
            <a:endParaRPr lang="en-US" sz="3200" b="1" dirty="0"/>
          </a:p>
          <a:p>
            <a:r>
              <a:rPr lang="en-US" sz="3200" b="1" dirty="0"/>
              <a:t>70% spend less than 10% of their job on ensuring ADA compliance in Emergency Management </a:t>
            </a:r>
          </a:p>
          <a:p>
            <a:pPr lvl="1"/>
            <a:endParaRPr lang="en-US" sz="3200" b="1" dirty="0"/>
          </a:p>
        </p:txBody>
      </p:sp>
      <p:sp>
        <p:nvSpPr>
          <p:cNvPr id="4" name="Slide Number Placeholder 3"/>
          <p:cNvSpPr>
            <a:spLocks noGrp="1"/>
          </p:cNvSpPr>
          <p:nvPr>
            <p:ph type="sldNum" sz="quarter" idx="12"/>
          </p:nvPr>
        </p:nvSpPr>
        <p:spPr/>
        <p:txBody>
          <a:bodyPr/>
          <a:lstStyle/>
          <a:p>
            <a:fld id="{D6E27486-41E3-4858-ACEA-33F05B7D6269}" type="slidenum">
              <a:rPr lang="en-US" smtClean="0"/>
              <a:t>35</a:t>
            </a:fld>
            <a:endParaRPr lang="en-US"/>
          </a:p>
        </p:txBody>
      </p:sp>
    </p:spTree>
    <p:extLst>
      <p:ext uri="{BB962C8B-B14F-4D97-AF65-F5344CB8AC3E}">
        <p14:creationId xmlns:p14="http://schemas.microsoft.com/office/powerpoint/2010/main" val="1645640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spc="-5" dirty="0">
                <a:latin typeface="Arial" panose="020B0604020202020204" pitchFamily="34" charset="0"/>
                <a:cs typeface="Arial" panose="020B0604020202020204" pitchFamily="34" charset="0"/>
              </a:rPr>
              <a:t>Participants Response to Question:</a:t>
            </a:r>
            <a:br>
              <a:rPr lang="en-US" sz="4000" b="1" spc="-5" dirty="0">
                <a:latin typeface="Arial" panose="020B0604020202020204" pitchFamily="34" charset="0"/>
                <a:cs typeface="Arial" panose="020B0604020202020204" pitchFamily="34" charset="0"/>
              </a:rPr>
            </a:br>
            <a:r>
              <a:rPr lang="en-US" sz="4000" b="1" spc="-5" dirty="0">
                <a:latin typeface="Arial" panose="020B0604020202020204" pitchFamily="34" charset="0"/>
                <a:cs typeface="Arial" panose="020B0604020202020204" pitchFamily="34" charset="0"/>
              </a:rPr>
              <a:t>What Qualifications/Special Training  are Needed for this Job?</a:t>
            </a:r>
          </a:p>
        </p:txBody>
      </p:sp>
      <p:sp>
        <p:nvSpPr>
          <p:cNvPr id="3" name="Content Placeholder 2"/>
          <p:cNvSpPr>
            <a:spLocks noGrp="1"/>
          </p:cNvSpPr>
          <p:nvPr>
            <p:ph idx="1"/>
          </p:nvPr>
        </p:nvSpPr>
        <p:spPr/>
        <p:txBody>
          <a:bodyPr>
            <a:normAutofit/>
          </a:bodyPr>
          <a:lstStyle/>
          <a:p>
            <a:r>
              <a:rPr lang="en-US" sz="3200" b="1" dirty="0"/>
              <a:t>26%  NONE </a:t>
            </a:r>
          </a:p>
          <a:p>
            <a:r>
              <a:rPr lang="en-US" sz="3200" b="1" dirty="0"/>
              <a:t>19%  Complete an ADA Basics course</a:t>
            </a:r>
          </a:p>
          <a:p>
            <a:r>
              <a:rPr lang="en-US" sz="3200" b="1" dirty="0"/>
              <a:t>11%  Complete 40 training credits for </a:t>
            </a:r>
          </a:p>
          <a:p>
            <a:pPr marL="0" indent="0">
              <a:buNone/>
            </a:pPr>
            <a:r>
              <a:rPr lang="en-US" sz="3200" b="1" dirty="0"/>
              <a:t>            Certification program</a:t>
            </a:r>
          </a:p>
          <a:p>
            <a:r>
              <a:rPr lang="en-US" sz="3200" b="1" dirty="0"/>
              <a:t> 7%   I Don’t know </a:t>
            </a:r>
          </a:p>
        </p:txBody>
      </p:sp>
      <p:sp>
        <p:nvSpPr>
          <p:cNvPr id="4" name="Slide Number Placeholder 3"/>
          <p:cNvSpPr>
            <a:spLocks noGrp="1"/>
          </p:cNvSpPr>
          <p:nvPr>
            <p:ph type="sldNum" sz="quarter" idx="12"/>
          </p:nvPr>
        </p:nvSpPr>
        <p:spPr/>
        <p:txBody>
          <a:bodyPr/>
          <a:lstStyle/>
          <a:p>
            <a:fld id="{D6E27486-41E3-4858-ACEA-33F05B7D6269}" type="slidenum">
              <a:rPr lang="en-US" smtClean="0"/>
              <a:t>36</a:t>
            </a:fld>
            <a:endParaRPr lang="en-US"/>
          </a:p>
        </p:txBody>
      </p:sp>
    </p:spTree>
    <p:extLst>
      <p:ext uri="{BB962C8B-B14F-4D97-AF65-F5344CB8AC3E}">
        <p14:creationId xmlns:p14="http://schemas.microsoft.com/office/powerpoint/2010/main" val="2936576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spc="-5" dirty="0"/>
              <a:t>Emergency Management Role</a:t>
            </a:r>
            <a:br>
              <a:rPr lang="en-US" b="1" spc="-5" dirty="0"/>
            </a:br>
            <a:r>
              <a:rPr lang="en-US" b="1" spc="-5" dirty="0"/>
              <a:t>how do they ensure access</a:t>
            </a:r>
            <a:br>
              <a:rPr lang="en-US" b="1" spc="-5" dirty="0"/>
            </a:br>
            <a:r>
              <a:rPr lang="en-US" b="1" spc="-5" dirty="0"/>
              <a:t>  </a:t>
            </a:r>
            <a:endParaRPr lang="en-US" dirty="0"/>
          </a:p>
        </p:txBody>
      </p:sp>
      <p:sp>
        <p:nvSpPr>
          <p:cNvPr id="3" name="Content Placeholder 2"/>
          <p:cNvSpPr>
            <a:spLocks noGrp="1"/>
          </p:cNvSpPr>
          <p:nvPr>
            <p:ph idx="1"/>
          </p:nvPr>
        </p:nvSpPr>
        <p:spPr/>
        <p:txBody>
          <a:bodyPr>
            <a:normAutofit fontScale="92500"/>
          </a:bodyPr>
          <a:lstStyle/>
          <a:p>
            <a:r>
              <a:rPr lang="en-US" sz="3600" b="1" dirty="0"/>
              <a:t>56% are currently </a:t>
            </a:r>
            <a:r>
              <a:rPr lang="en-US" sz="3600" b="1" dirty="0">
                <a:solidFill>
                  <a:srgbClr val="FF0000"/>
                </a:solidFill>
              </a:rPr>
              <a:t>responsible</a:t>
            </a:r>
            <a:r>
              <a:rPr lang="en-US" sz="3600" b="1" dirty="0"/>
              <a:t> for ensuring ADA access with respect to Emergency Management</a:t>
            </a:r>
          </a:p>
          <a:p>
            <a:pPr lvl="1"/>
            <a:r>
              <a:rPr lang="en-US" sz="3600" b="1" dirty="0"/>
              <a:t>39% provide technical assistance</a:t>
            </a:r>
          </a:p>
          <a:p>
            <a:pPr lvl="1"/>
            <a:r>
              <a:rPr lang="en-US" sz="3600" b="1" dirty="0"/>
              <a:t>34% do it themselves directly </a:t>
            </a:r>
          </a:p>
          <a:p>
            <a:pPr lvl="1"/>
            <a:r>
              <a:rPr lang="en-US" sz="3600" b="1" dirty="0"/>
              <a:t>28% make sure it is in Plan </a:t>
            </a:r>
          </a:p>
          <a:p>
            <a:pPr lvl="1"/>
            <a:r>
              <a:rPr lang="en-US" sz="3600" b="1" dirty="0"/>
              <a:t>24% provide technical assistance</a:t>
            </a:r>
          </a:p>
          <a:p>
            <a:pPr lvl="1"/>
            <a:r>
              <a:rPr lang="en-US" sz="3600" b="1" dirty="0"/>
              <a:t>24% serve on EOC</a:t>
            </a:r>
          </a:p>
          <a:p>
            <a:pPr lvl="1"/>
            <a:r>
              <a:rPr lang="en-US" sz="3600" b="1" dirty="0"/>
              <a:t>13% I do not ensure ADA access   </a:t>
            </a:r>
          </a:p>
        </p:txBody>
      </p:sp>
      <p:sp>
        <p:nvSpPr>
          <p:cNvPr id="4" name="Slide Number Placeholder 3"/>
          <p:cNvSpPr>
            <a:spLocks noGrp="1"/>
          </p:cNvSpPr>
          <p:nvPr>
            <p:ph type="sldNum" sz="quarter" idx="12"/>
          </p:nvPr>
        </p:nvSpPr>
        <p:spPr/>
        <p:txBody>
          <a:bodyPr/>
          <a:lstStyle/>
          <a:p>
            <a:fld id="{D6E27486-41E3-4858-ACEA-33F05B7D6269}" type="slidenum">
              <a:rPr lang="en-US" smtClean="0"/>
              <a:t>37</a:t>
            </a:fld>
            <a:endParaRPr lang="en-US"/>
          </a:p>
        </p:txBody>
      </p:sp>
    </p:spTree>
    <p:extLst>
      <p:ext uri="{BB962C8B-B14F-4D97-AF65-F5344CB8AC3E}">
        <p14:creationId xmlns:p14="http://schemas.microsoft.com/office/powerpoint/2010/main" val="3480059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spc="-5" dirty="0"/>
              <a:t>Emergency Management Responsibilities </a:t>
            </a:r>
            <a:br>
              <a:rPr lang="en-US" sz="3600" b="1" spc="-5" dirty="0"/>
            </a:br>
            <a:r>
              <a:rPr lang="en-US" b="1" spc="-5" dirty="0"/>
              <a:t>Who is Responsible for Assuring Access? </a:t>
            </a:r>
            <a:br>
              <a:rPr lang="en-US" sz="3600" b="1" spc="-5" dirty="0"/>
            </a:br>
            <a:endParaRPr lang="en-US" sz="3600" i="1" dirty="0"/>
          </a:p>
        </p:txBody>
      </p:sp>
      <p:sp>
        <p:nvSpPr>
          <p:cNvPr id="3" name="Content Placeholder 2"/>
          <p:cNvSpPr>
            <a:spLocks noGrp="1"/>
          </p:cNvSpPr>
          <p:nvPr>
            <p:ph idx="1"/>
          </p:nvPr>
        </p:nvSpPr>
        <p:spPr>
          <a:xfrm>
            <a:off x="332509" y="1433945"/>
            <a:ext cx="11637818" cy="5287530"/>
          </a:xfrm>
        </p:spPr>
        <p:txBody>
          <a:bodyPr>
            <a:normAutofit fontScale="62500" lnSpcReduction="20000"/>
          </a:bodyPr>
          <a:lstStyle/>
          <a:p>
            <a:pPr lvl="1"/>
            <a:endParaRPr lang="en-US" dirty="0"/>
          </a:p>
          <a:p>
            <a:pPr marL="228600" lvl="1">
              <a:spcBef>
                <a:spcPts val="1000"/>
              </a:spcBef>
            </a:pPr>
            <a:r>
              <a:rPr lang="en-US" sz="5800" b="1" spc="-5" dirty="0">
                <a:solidFill>
                  <a:srgbClr val="1F497D"/>
                </a:solidFill>
                <a:cs typeface="Arial" panose="020B0604020202020204" pitchFamily="34" charset="0"/>
              </a:rPr>
              <a:t>56%  Stated:  “</a:t>
            </a:r>
            <a:r>
              <a:rPr lang="en-US" sz="5800" b="1" i="1" spc="-5" dirty="0">
                <a:solidFill>
                  <a:srgbClr val="1F497D"/>
                </a:solidFill>
                <a:cs typeface="Arial" panose="020B0604020202020204" pitchFamily="34" charset="0"/>
              </a:rPr>
              <a:t>I am Responsible for ensuring access”</a:t>
            </a:r>
          </a:p>
          <a:p>
            <a:pPr marL="228600" lvl="1">
              <a:spcBef>
                <a:spcPts val="1000"/>
              </a:spcBef>
            </a:pPr>
            <a:endParaRPr lang="en-US" sz="5800" b="1" i="1" spc="-5" dirty="0">
              <a:solidFill>
                <a:srgbClr val="1F497D"/>
              </a:solidFill>
              <a:cs typeface="Arial" panose="020B0604020202020204" pitchFamily="34" charset="0"/>
            </a:endParaRPr>
          </a:p>
          <a:p>
            <a:pPr marL="228600" lvl="1">
              <a:spcBef>
                <a:spcPts val="1000"/>
              </a:spcBef>
            </a:pPr>
            <a:r>
              <a:rPr lang="en-US" sz="5800" b="1" dirty="0"/>
              <a:t>Later on in survey we repeated this question; here is what they then stated:</a:t>
            </a:r>
          </a:p>
          <a:p>
            <a:pPr marL="228600" lvl="1">
              <a:spcBef>
                <a:spcPts val="1000"/>
              </a:spcBef>
            </a:pPr>
            <a:endParaRPr lang="en-US" sz="5800" b="1" dirty="0"/>
          </a:p>
          <a:p>
            <a:r>
              <a:rPr lang="en-US" sz="5800" b="1" dirty="0"/>
              <a:t>45%  OEM</a:t>
            </a:r>
          </a:p>
          <a:p>
            <a:r>
              <a:rPr lang="en-US" sz="5800" b="1" dirty="0"/>
              <a:t>11%  First Responders </a:t>
            </a:r>
          </a:p>
          <a:p>
            <a:r>
              <a:rPr lang="en-US" sz="5800" b="1" dirty="0"/>
              <a:t>  9%  ADA Coordinator</a:t>
            </a:r>
          </a:p>
          <a:p>
            <a:r>
              <a:rPr lang="en-US" sz="5800" b="1" dirty="0"/>
              <a:t>  8%  No One </a:t>
            </a:r>
          </a:p>
          <a:p>
            <a:pPr lvl="1"/>
            <a:endParaRPr lang="en-US" dirty="0"/>
          </a:p>
        </p:txBody>
      </p:sp>
      <p:sp>
        <p:nvSpPr>
          <p:cNvPr id="4" name="Slide Number Placeholder 3"/>
          <p:cNvSpPr>
            <a:spLocks noGrp="1"/>
          </p:cNvSpPr>
          <p:nvPr>
            <p:ph type="sldNum" sz="quarter" idx="12"/>
          </p:nvPr>
        </p:nvSpPr>
        <p:spPr/>
        <p:txBody>
          <a:bodyPr/>
          <a:lstStyle/>
          <a:p>
            <a:fld id="{D6E27486-41E3-4858-ACEA-33F05B7D6269}" type="slidenum">
              <a:rPr lang="en-US" smtClean="0"/>
              <a:t>38</a:t>
            </a:fld>
            <a:endParaRPr lang="en-US"/>
          </a:p>
        </p:txBody>
      </p:sp>
    </p:spTree>
    <p:extLst>
      <p:ext uri="{BB962C8B-B14F-4D97-AF65-F5344CB8AC3E}">
        <p14:creationId xmlns:p14="http://schemas.microsoft.com/office/powerpoint/2010/main" val="1793043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spc="-5" dirty="0"/>
              <a:t>Capabilities with respect to ADA Requirements for Emergency Management</a:t>
            </a:r>
            <a:endParaRPr lang="en-US" sz="3600" dirty="0"/>
          </a:p>
        </p:txBody>
      </p:sp>
      <p:sp>
        <p:nvSpPr>
          <p:cNvPr id="3" name="Content Placeholder 2"/>
          <p:cNvSpPr>
            <a:spLocks noGrp="1"/>
          </p:cNvSpPr>
          <p:nvPr>
            <p:ph idx="1"/>
          </p:nvPr>
        </p:nvSpPr>
        <p:spPr>
          <a:xfrm>
            <a:off x="436417" y="2254685"/>
            <a:ext cx="11305309" cy="3922278"/>
          </a:xfrm>
        </p:spPr>
        <p:txBody>
          <a:bodyPr>
            <a:normAutofit fontScale="92500"/>
          </a:bodyPr>
          <a:lstStyle/>
          <a:p>
            <a:r>
              <a:rPr lang="en-US" sz="3600" b="1" dirty="0"/>
              <a:t>22% feel knowledgeable</a:t>
            </a:r>
          </a:p>
          <a:p>
            <a:r>
              <a:rPr lang="en-US" sz="3600" b="1" dirty="0"/>
              <a:t>16% feel influential </a:t>
            </a:r>
          </a:p>
          <a:p>
            <a:r>
              <a:rPr lang="en-US" sz="3600" b="1" dirty="0"/>
              <a:t>36% feel that they have had adequate training</a:t>
            </a:r>
          </a:p>
          <a:p>
            <a:endParaRPr lang="en-US" sz="3600" b="1" dirty="0"/>
          </a:p>
          <a:p>
            <a:r>
              <a:rPr lang="en-US" sz="3600" b="1" dirty="0"/>
              <a:t>These are highly correlated: </a:t>
            </a:r>
          </a:p>
          <a:p>
            <a:pPr marL="0" indent="0">
              <a:buNone/>
            </a:pPr>
            <a:r>
              <a:rPr lang="en-US" b="1" dirty="0"/>
              <a:t>ADA-C who feel they have had adequate knowledge are significantly more likely to feel influential and had adequate training (P&lt;.01) </a:t>
            </a:r>
          </a:p>
        </p:txBody>
      </p:sp>
      <p:sp>
        <p:nvSpPr>
          <p:cNvPr id="4" name="Slide Number Placeholder 3"/>
          <p:cNvSpPr>
            <a:spLocks noGrp="1"/>
          </p:cNvSpPr>
          <p:nvPr>
            <p:ph type="sldNum" sz="quarter" idx="12"/>
          </p:nvPr>
        </p:nvSpPr>
        <p:spPr/>
        <p:txBody>
          <a:bodyPr/>
          <a:lstStyle/>
          <a:p>
            <a:fld id="{D6E27486-41E3-4858-ACEA-33F05B7D6269}" type="slidenum">
              <a:rPr lang="en-US" smtClean="0"/>
              <a:t>39</a:t>
            </a:fld>
            <a:endParaRPr lang="en-US"/>
          </a:p>
        </p:txBody>
      </p:sp>
    </p:spTree>
    <p:extLst>
      <p:ext uri="{BB962C8B-B14F-4D97-AF65-F5344CB8AC3E}">
        <p14:creationId xmlns:p14="http://schemas.microsoft.com/office/powerpoint/2010/main" val="615222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4060"/>
          </a:xfrm>
        </p:spPr>
        <p:txBody>
          <a:bodyPr>
            <a:normAutofit/>
          </a:bodyPr>
          <a:lstStyle/>
          <a:p>
            <a:pPr algn="ctr"/>
            <a:r>
              <a:rPr lang="en-US" sz="4000" b="1" dirty="0">
                <a:latin typeface="Arial" panose="020B0604020202020204" pitchFamily="34" charset="0"/>
                <a:cs typeface="Arial" panose="020B0604020202020204" pitchFamily="34" charset="0"/>
              </a:rPr>
              <a:t>Overview of Today’s Webinar  </a:t>
            </a:r>
          </a:p>
        </p:txBody>
      </p:sp>
      <p:sp>
        <p:nvSpPr>
          <p:cNvPr id="3" name="Content Placeholder 2"/>
          <p:cNvSpPr>
            <a:spLocks noGrp="1"/>
          </p:cNvSpPr>
          <p:nvPr>
            <p:ph idx="1"/>
          </p:nvPr>
        </p:nvSpPr>
        <p:spPr>
          <a:xfrm>
            <a:off x="838200" y="1723291"/>
            <a:ext cx="10754710" cy="4998183"/>
          </a:xfrm>
          <a:noFill/>
        </p:spPr>
        <p:txBody>
          <a:bodyPr>
            <a:normAutofit/>
          </a:bodyPr>
          <a:lstStyle/>
          <a:p>
            <a:r>
              <a:rPr lang="en-US" sz="3200" b="1" dirty="0">
                <a:latin typeface="Arial" panose="020B0604020202020204" pitchFamily="34" charset="0"/>
                <a:cs typeface="Arial" panose="020B0604020202020204" pitchFamily="34" charset="0"/>
              </a:rPr>
              <a:t>Background Information</a:t>
            </a:r>
          </a:p>
          <a:p>
            <a:pPr lvl="1"/>
            <a:r>
              <a:rPr lang="en-US" sz="2800" dirty="0">
                <a:latin typeface="Arial" panose="020B0604020202020204" pitchFamily="34" charset="0"/>
                <a:cs typeface="Arial" panose="020B0604020202020204" pitchFamily="34" charset="0"/>
              </a:rPr>
              <a:t>ADA-Coordinators (ADA-C) role and responsibilities in disaster preparedness and response </a:t>
            </a:r>
          </a:p>
          <a:p>
            <a:pPr lvl="1"/>
            <a:r>
              <a:rPr lang="en-US" sz="2800" dirty="0">
                <a:latin typeface="Arial" panose="020B0604020202020204" pitchFamily="34" charset="0"/>
                <a:cs typeface="Arial" panose="020B0604020202020204" pitchFamily="34" charset="0"/>
              </a:rPr>
              <a:t>Review why it is important to know if ADA-C are prepared to meet their responsibilities under ADA </a:t>
            </a:r>
          </a:p>
          <a:p>
            <a:pPr marL="457200" lvl="1" indent="0">
              <a:buNone/>
            </a:pPr>
            <a:endParaRPr lang="en-US" sz="1500" dirty="0">
              <a:latin typeface="Arial" panose="020B0604020202020204" pitchFamily="34" charset="0"/>
              <a:cs typeface="Arial" panose="020B0604020202020204" pitchFamily="34" charset="0"/>
            </a:endParaRPr>
          </a:p>
          <a:p>
            <a:r>
              <a:rPr lang="en-US" sz="3200" b="1" dirty="0"/>
              <a:t>2019-20 Survey of ADA-C: FEMA Region 9 </a:t>
            </a:r>
          </a:p>
          <a:p>
            <a:endParaRPr lang="en-US" sz="1500"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Applying these Findings </a:t>
            </a:r>
          </a:p>
        </p:txBody>
      </p:sp>
      <p:sp>
        <p:nvSpPr>
          <p:cNvPr id="6" name="Slide Number Placeholder 5"/>
          <p:cNvSpPr>
            <a:spLocks noGrp="1"/>
          </p:cNvSpPr>
          <p:nvPr>
            <p:ph type="sldNum" sz="quarter" idx="12"/>
          </p:nvPr>
        </p:nvSpPr>
        <p:spPr/>
        <p:txBody>
          <a:bodyPr/>
          <a:lstStyle/>
          <a:p>
            <a:fld id="{D6E27486-41E3-4858-ACEA-33F05B7D6269}" type="slidenum">
              <a:rPr lang="en-US" smtClean="0"/>
              <a:t>4</a:t>
            </a:fld>
            <a:endParaRPr lang="en-US"/>
          </a:p>
        </p:txBody>
      </p:sp>
    </p:spTree>
    <p:extLst>
      <p:ext uri="{BB962C8B-B14F-4D97-AF65-F5344CB8AC3E}">
        <p14:creationId xmlns:p14="http://schemas.microsoft.com/office/powerpoint/2010/main" val="27593990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81113"/>
          </a:xfrm>
        </p:spPr>
        <p:txBody>
          <a:bodyPr>
            <a:normAutofit fontScale="90000"/>
          </a:bodyPr>
          <a:lstStyle/>
          <a:p>
            <a:pPr algn="ctr"/>
            <a:br>
              <a:rPr lang="en-US" b="1" spc="-5" dirty="0">
                <a:solidFill>
                  <a:srgbClr val="1F497D"/>
                </a:solidFill>
                <a:latin typeface="Arial" panose="020B0604020202020204" pitchFamily="34" charset="0"/>
                <a:cs typeface="Arial" panose="020B0604020202020204" pitchFamily="34" charset="0"/>
              </a:rPr>
            </a:br>
            <a:r>
              <a:rPr lang="en-US" sz="4000" b="1" spc="-5" dirty="0"/>
              <a:t>What are they Specifically Responsible For?</a:t>
            </a:r>
            <a:br>
              <a:rPr lang="en-US" sz="4000" b="1" spc="-5" dirty="0"/>
            </a:br>
            <a:endParaRPr lang="en-US" sz="4000" i="1" dirty="0"/>
          </a:p>
        </p:txBody>
      </p:sp>
      <p:sp>
        <p:nvSpPr>
          <p:cNvPr id="3" name="Content Placeholder 2"/>
          <p:cNvSpPr>
            <a:spLocks noGrp="1"/>
          </p:cNvSpPr>
          <p:nvPr>
            <p:ph idx="1"/>
          </p:nvPr>
        </p:nvSpPr>
        <p:spPr>
          <a:xfrm>
            <a:off x="332509" y="1646238"/>
            <a:ext cx="11637818" cy="5075237"/>
          </a:xfrm>
        </p:spPr>
        <p:txBody>
          <a:bodyPr>
            <a:normAutofit/>
          </a:bodyPr>
          <a:lstStyle/>
          <a:p>
            <a:r>
              <a:rPr lang="en-US" sz="3200" b="1" dirty="0"/>
              <a:t>Reading the EO Plan to ensure ADA Compliance</a:t>
            </a:r>
          </a:p>
          <a:p>
            <a:pPr lvl="1" algn="ctr"/>
            <a:r>
              <a:rPr lang="en-US" b="1" dirty="0"/>
              <a:t>ADA Coordinator  (27%); Not sure who is (26%) </a:t>
            </a:r>
          </a:p>
          <a:p>
            <a:r>
              <a:rPr lang="en-US" sz="3200" b="1" dirty="0"/>
              <a:t>Writing and updating Emergency operations Plan</a:t>
            </a:r>
          </a:p>
          <a:p>
            <a:pPr lvl="1" algn="ctr"/>
            <a:r>
              <a:rPr lang="en-US" b="1" dirty="0"/>
              <a:t>ADA Coordinator (12%); Not sure who is (12%) </a:t>
            </a:r>
          </a:p>
          <a:p>
            <a:r>
              <a:rPr lang="en-US" sz="3200" b="1" dirty="0"/>
              <a:t>Proving oversight to ensure ADA</a:t>
            </a:r>
          </a:p>
          <a:p>
            <a:pPr lvl="1" algn="ctr"/>
            <a:r>
              <a:rPr lang="en-US" b="1" dirty="0"/>
              <a:t>ADA Coordinator (16%); Not sure who is (15%)</a:t>
            </a:r>
          </a:p>
          <a:p>
            <a:r>
              <a:rPr lang="en-US" sz="3200" b="1" dirty="0"/>
              <a:t>Involving people w disabilities to identify needs </a:t>
            </a:r>
          </a:p>
          <a:p>
            <a:pPr lvl="1" algn="ctr"/>
            <a:r>
              <a:rPr lang="en-US" b="1" dirty="0"/>
              <a:t>ADA Coordinator (23%); Not sure who is (18%)</a:t>
            </a:r>
          </a:p>
          <a:p>
            <a:pPr lvl="1"/>
            <a:endParaRPr lang="en-US" sz="3200" b="1"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6E27486-41E3-4858-ACEA-33F05B7D6269}" type="slidenum">
              <a:rPr lang="en-US" smtClean="0"/>
              <a:t>40</a:t>
            </a:fld>
            <a:endParaRPr lang="en-US"/>
          </a:p>
        </p:txBody>
      </p:sp>
    </p:spTree>
    <p:extLst>
      <p:ext uri="{BB962C8B-B14F-4D97-AF65-F5344CB8AC3E}">
        <p14:creationId xmlns:p14="http://schemas.microsoft.com/office/powerpoint/2010/main" val="337266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spc="-5" dirty="0"/>
              <a:t>Specific Responsibilities</a:t>
            </a:r>
            <a:br>
              <a:rPr lang="en-US" sz="3600" b="1" spc="-5" dirty="0"/>
            </a:br>
            <a:endParaRPr lang="en-US" sz="3600" dirty="0"/>
          </a:p>
        </p:txBody>
      </p:sp>
      <p:sp>
        <p:nvSpPr>
          <p:cNvPr id="3" name="Content Placeholder 2"/>
          <p:cNvSpPr>
            <a:spLocks noGrp="1"/>
          </p:cNvSpPr>
          <p:nvPr>
            <p:ph idx="1"/>
          </p:nvPr>
        </p:nvSpPr>
        <p:spPr>
          <a:xfrm>
            <a:off x="332509" y="1825625"/>
            <a:ext cx="11637818" cy="4351338"/>
          </a:xfrm>
        </p:spPr>
        <p:txBody>
          <a:bodyPr>
            <a:normAutofit fontScale="92500" lnSpcReduction="10000"/>
          </a:bodyPr>
          <a:lstStyle/>
          <a:p>
            <a:pPr>
              <a:lnSpc>
                <a:spcPct val="100000"/>
              </a:lnSpc>
            </a:pPr>
            <a:r>
              <a:rPr lang="en-US" sz="3200" b="1" dirty="0"/>
              <a:t>Ensuring All </a:t>
            </a:r>
            <a:r>
              <a:rPr lang="en-US" sz="3200" b="1" dirty="0" err="1"/>
              <a:t>Communicationa</a:t>
            </a:r>
            <a:r>
              <a:rPr lang="en-US" sz="3200" b="1" dirty="0"/>
              <a:t> are accessible</a:t>
            </a:r>
          </a:p>
          <a:p>
            <a:pPr marL="685800" lvl="2">
              <a:lnSpc>
                <a:spcPct val="100000"/>
              </a:lnSpc>
              <a:spcBef>
                <a:spcPts val="1000"/>
              </a:spcBef>
            </a:pPr>
            <a:r>
              <a:rPr lang="en-US" sz="3000" b="1" dirty="0"/>
              <a:t>ADA Coordinator (11%); Not sure who is (11%) </a:t>
            </a:r>
          </a:p>
          <a:p>
            <a:pPr>
              <a:lnSpc>
                <a:spcPct val="100000"/>
              </a:lnSpc>
            </a:pPr>
            <a:r>
              <a:rPr lang="en-US" sz="3200" b="1" dirty="0"/>
              <a:t>Ensuring accessible transportation</a:t>
            </a:r>
          </a:p>
          <a:p>
            <a:pPr marL="685800" lvl="2">
              <a:lnSpc>
                <a:spcPct val="100000"/>
              </a:lnSpc>
              <a:spcBef>
                <a:spcPts val="1000"/>
              </a:spcBef>
            </a:pPr>
            <a:r>
              <a:rPr lang="en-US" sz="3000" b="1" dirty="0"/>
              <a:t>ADA Coordinator (9%); Not sure who is (14%) </a:t>
            </a:r>
          </a:p>
          <a:p>
            <a:pPr>
              <a:lnSpc>
                <a:spcPct val="100000"/>
              </a:lnSpc>
            </a:pPr>
            <a:r>
              <a:rPr lang="en-US" sz="3200" b="1" dirty="0"/>
              <a:t>Ensuring shelters are accessible</a:t>
            </a:r>
          </a:p>
          <a:p>
            <a:pPr marL="685800" lvl="2">
              <a:lnSpc>
                <a:spcPct val="100000"/>
              </a:lnSpc>
              <a:spcBef>
                <a:spcPts val="1000"/>
              </a:spcBef>
            </a:pPr>
            <a:r>
              <a:rPr lang="en-US" sz="3000" b="1" dirty="0"/>
              <a:t>ADA Coordinator (13%); Not sure who is (16%)</a:t>
            </a:r>
          </a:p>
          <a:p>
            <a:pPr>
              <a:lnSpc>
                <a:spcPct val="100000"/>
              </a:lnSpc>
            </a:pPr>
            <a:r>
              <a:rPr lang="en-US" sz="3200" b="1" dirty="0"/>
              <a:t>Involving people w disabilities in all drills and exercises </a:t>
            </a:r>
          </a:p>
          <a:p>
            <a:pPr marL="685800" lvl="2">
              <a:lnSpc>
                <a:spcPct val="100000"/>
              </a:lnSpc>
              <a:spcBef>
                <a:spcPts val="1000"/>
              </a:spcBef>
            </a:pPr>
            <a:r>
              <a:rPr lang="en-US" sz="3000" b="1" dirty="0"/>
              <a:t>ADA Coordinator (15%); Not sure who is (18%)</a:t>
            </a:r>
          </a:p>
          <a:p>
            <a:pPr marL="228600" lvl="1">
              <a:lnSpc>
                <a:spcPct val="100000"/>
              </a:lnSpc>
              <a:spcBef>
                <a:spcPts val="1000"/>
              </a:spcBef>
            </a:pPr>
            <a:endParaRPr lang="en-US" sz="3200"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6E27486-41E3-4858-ACEA-33F05B7D6269}" type="slidenum">
              <a:rPr lang="en-US" smtClean="0"/>
              <a:t>41</a:t>
            </a:fld>
            <a:endParaRPr lang="en-US"/>
          </a:p>
        </p:txBody>
      </p:sp>
    </p:spTree>
    <p:extLst>
      <p:ext uri="{BB962C8B-B14F-4D97-AF65-F5344CB8AC3E}">
        <p14:creationId xmlns:p14="http://schemas.microsoft.com/office/powerpoint/2010/main" val="1235704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spc="-5" dirty="0">
                <a:latin typeface="Arial" panose="020B0604020202020204" pitchFamily="34" charset="0"/>
                <a:cs typeface="Arial" panose="020B0604020202020204" pitchFamily="34" charset="0"/>
              </a:rPr>
              <a:t>Shelter Operations </a:t>
            </a:r>
          </a:p>
        </p:txBody>
      </p:sp>
      <p:pic>
        <p:nvPicPr>
          <p:cNvPr id="5" name="Content Placeholder 4" descr="A sign at a disaster shelter that reads &quot;Deaf Section&quot;"/>
          <p:cNvPicPr>
            <a:picLocks noGrp="1" noChangeAspect="1"/>
          </p:cNvPicPr>
          <p:nvPr>
            <p:ph idx="1"/>
          </p:nvPr>
        </p:nvPicPr>
        <p:blipFill>
          <a:blip r:embed="rId3"/>
          <a:stretch>
            <a:fillRect/>
          </a:stretch>
        </p:blipFill>
        <p:spPr>
          <a:xfrm>
            <a:off x="2980593" y="1825625"/>
            <a:ext cx="6230814" cy="4351338"/>
          </a:xfrm>
          <a:prstGeom prst="rect">
            <a:avLst/>
          </a:prstGeom>
        </p:spPr>
      </p:pic>
      <p:sp>
        <p:nvSpPr>
          <p:cNvPr id="4" name="Slide Number Placeholder 3"/>
          <p:cNvSpPr>
            <a:spLocks noGrp="1"/>
          </p:cNvSpPr>
          <p:nvPr>
            <p:ph type="sldNum" sz="quarter" idx="12"/>
          </p:nvPr>
        </p:nvSpPr>
        <p:spPr/>
        <p:txBody>
          <a:bodyPr/>
          <a:lstStyle/>
          <a:p>
            <a:fld id="{D6E27486-41E3-4858-ACEA-33F05B7D6269}" type="slidenum">
              <a:rPr lang="en-US" smtClean="0"/>
              <a:t>42</a:t>
            </a:fld>
            <a:endParaRPr lang="en-US"/>
          </a:p>
        </p:txBody>
      </p:sp>
    </p:spTree>
    <p:extLst>
      <p:ext uri="{BB962C8B-B14F-4D97-AF65-F5344CB8AC3E}">
        <p14:creationId xmlns:p14="http://schemas.microsoft.com/office/powerpoint/2010/main" val="16118492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5693"/>
          </a:xfrm>
        </p:spPr>
        <p:txBody>
          <a:bodyPr>
            <a:noAutofit/>
          </a:bodyPr>
          <a:lstStyle/>
          <a:p>
            <a:pPr algn="ctr"/>
            <a:r>
              <a:rPr lang="en-US" sz="3600" b="1" spc="-5" dirty="0"/>
              <a:t>Specific Responsibilities – at Shelters </a:t>
            </a:r>
            <a:br>
              <a:rPr lang="en-US" sz="3600" b="1" spc="-5" dirty="0"/>
            </a:br>
            <a:endParaRPr lang="en-US" sz="3600" b="1" dirty="0"/>
          </a:p>
        </p:txBody>
      </p:sp>
      <p:sp>
        <p:nvSpPr>
          <p:cNvPr id="3" name="Content Placeholder 2"/>
          <p:cNvSpPr>
            <a:spLocks noGrp="1"/>
          </p:cNvSpPr>
          <p:nvPr>
            <p:ph idx="1"/>
          </p:nvPr>
        </p:nvSpPr>
        <p:spPr>
          <a:xfrm>
            <a:off x="332509" y="1189974"/>
            <a:ext cx="11637818" cy="5668026"/>
          </a:xfrm>
        </p:spPr>
        <p:txBody>
          <a:bodyPr>
            <a:normAutofit fontScale="92500" lnSpcReduction="10000"/>
          </a:bodyPr>
          <a:lstStyle/>
          <a:p>
            <a:r>
              <a:rPr lang="en-US" sz="3200" b="1" dirty="0"/>
              <a:t>Ensuring refrigerators for meds available</a:t>
            </a:r>
          </a:p>
          <a:p>
            <a:pPr lvl="1" algn="ctr"/>
            <a:r>
              <a:rPr lang="en-US" sz="3000" b="1" dirty="0"/>
              <a:t>ADA Coordinator (6%); Not sure who is (20%) </a:t>
            </a:r>
          </a:p>
          <a:p>
            <a:r>
              <a:rPr lang="en-US" sz="3200" b="1" dirty="0"/>
              <a:t>Ensuring personal assistants access to shelters </a:t>
            </a:r>
          </a:p>
          <a:p>
            <a:pPr lvl="1" algn="ctr"/>
            <a:r>
              <a:rPr lang="en-US" sz="3200" b="1" dirty="0"/>
              <a:t>ADA Coordinator (5%); Not sure who is (15%) </a:t>
            </a:r>
          </a:p>
          <a:p>
            <a:r>
              <a:rPr lang="en-US" sz="3200" b="1" dirty="0"/>
              <a:t>Ensuring access to Oxygen at shelters </a:t>
            </a:r>
          </a:p>
          <a:p>
            <a:pPr lvl="1" algn="ctr"/>
            <a:r>
              <a:rPr lang="en-US" sz="3200" b="1" dirty="0"/>
              <a:t>ADA Coordinator (4%); Not sure who is (16%)</a:t>
            </a:r>
          </a:p>
          <a:p>
            <a:r>
              <a:rPr lang="en-US" sz="3200" b="1" dirty="0"/>
              <a:t>Ensuring back-up power </a:t>
            </a:r>
          </a:p>
          <a:p>
            <a:pPr lvl="1" algn="ctr"/>
            <a:r>
              <a:rPr lang="en-US" sz="3200" b="1" dirty="0"/>
              <a:t>ADA Coordinator (5%); Not sure who is (13%)</a:t>
            </a:r>
          </a:p>
          <a:p>
            <a:r>
              <a:rPr lang="en-US" sz="3200" b="1" dirty="0"/>
              <a:t>Ensuring access to service animals </a:t>
            </a:r>
          </a:p>
          <a:p>
            <a:pPr lvl="1" algn="ctr"/>
            <a:r>
              <a:rPr lang="en-US" sz="3200" b="1" dirty="0"/>
              <a:t>ADA Coordinator (9%); Not sure who is (15%)</a:t>
            </a:r>
          </a:p>
          <a:p>
            <a:r>
              <a:rPr lang="en-US" sz="3200" b="1" dirty="0"/>
              <a:t>Ensuring accessible communications at shelters </a:t>
            </a:r>
          </a:p>
          <a:p>
            <a:pPr lvl="4"/>
            <a:r>
              <a:rPr lang="en-US" sz="3200" b="1" dirty="0"/>
              <a:t>ADA Coordinator (9%); Not sure who is (12%)</a:t>
            </a:r>
          </a:p>
          <a:p>
            <a:pPr lvl="1" algn="ctr"/>
            <a:endParaRPr lang="en-US" sz="3200" b="1" dirty="0"/>
          </a:p>
          <a:p>
            <a:pPr lvl="4"/>
            <a:endParaRPr lang="en-US" sz="3200" b="1" dirty="0"/>
          </a:p>
          <a:p>
            <a:pPr lvl="1"/>
            <a:endParaRPr lang="en-US" sz="3600" dirty="0"/>
          </a:p>
          <a:p>
            <a:pPr lvl="1"/>
            <a:endParaRPr lang="en-US" sz="3600" dirty="0"/>
          </a:p>
          <a:p>
            <a:pPr lvl="1" algn="ctr"/>
            <a:endParaRPr lang="en-US" sz="3600" dirty="0"/>
          </a:p>
          <a:p>
            <a:pPr algn="ctr"/>
            <a:endParaRPr lang="en-US" sz="4000" dirty="0"/>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a:xfrm>
            <a:off x="10203872" y="6356351"/>
            <a:ext cx="1149927" cy="252268"/>
          </a:xfrm>
        </p:spPr>
        <p:txBody>
          <a:bodyPr/>
          <a:lstStyle/>
          <a:p>
            <a:fld id="{D6E27486-41E3-4858-ACEA-33F05B7D6269}" type="slidenum">
              <a:rPr lang="en-US" smtClean="0"/>
              <a:t>43</a:t>
            </a:fld>
            <a:endParaRPr lang="en-US" dirty="0"/>
          </a:p>
        </p:txBody>
      </p:sp>
    </p:spTree>
    <p:extLst>
      <p:ext uri="{BB962C8B-B14F-4D97-AF65-F5344CB8AC3E}">
        <p14:creationId xmlns:p14="http://schemas.microsoft.com/office/powerpoint/2010/main" val="14526976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spc="-5" dirty="0"/>
              <a:t>Specific Responsibilities  </a:t>
            </a:r>
            <a:br>
              <a:rPr lang="en-US" sz="3600" b="1" spc="-5" dirty="0"/>
            </a:br>
            <a:endParaRPr lang="en-US" sz="3600" dirty="0"/>
          </a:p>
        </p:txBody>
      </p:sp>
      <p:sp>
        <p:nvSpPr>
          <p:cNvPr id="3" name="Content Placeholder 2"/>
          <p:cNvSpPr>
            <a:spLocks noGrp="1"/>
          </p:cNvSpPr>
          <p:nvPr>
            <p:ph idx="1"/>
          </p:nvPr>
        </p:nvSpPr>
        <p:spPr>
          <a:xfrm>
            <a:off x="332509" y="1825625"/>
            <a:ext cx="11637818" cy="4351338"/>
          </a:xfrm>
        </p:spPr>
        <p:txBody>
          <a:bodyPr>
            <a:normAutofit/>
          </a:bodyPr>
          <a:lstStyle/>
          <a:p>
            <a:r>
              <a:rPr lang="en-US" sz="3000" b="1" dirty="0"/>
              <a:t>Ensuring accessible transportation</a:t>
            </a:r>
          </a:p>
          <a:p>
            <a:pPr lvl="1" algn="ctr"/>
            <a:r>
              <a:rPr lang="en-US" sz="3000" b="1" dirty="0"/>
              <a:t>ADA Coordinator (9%); Not sure who is (14%) </a:t>
            </a:r>
          </a:p>
          <a:p>
            <a:r>
              <a:rPr lang="en-US" sz="3000" b="1" dirty="0"/>
              <a:t>Ensuring shelters are accessible</a:t>
            </a:r>
          </a:p>
          <a:p>
            <a:pPr lvl="1" algn="ctr"/>
            <a:r>
              <a:rPr lang="en-US" sz="3000" b="1" dirty="0"/>
              <a:t>ADA Coordinator (13%); Not sure who is (16%)</a:t>
            </a:r>
          </a:p>
          <a:p>
            <a:r>
              <a:rPr lang="en-US" sz="3000" b="1" dirty="0"/>
              <a:t>Involving people w disabilities in all drills and exercises </a:t>
            </a:r>
          </a:p>
          <a:p>
            <a:pPr lvl="1" algn="ctr"/>
            <a:r>
              <a:rPr lang="en-US" sz="3000" b="1" dirty="0"/>
              <a:t>ADA Coordinator (15%); Not sure who is (18%)</a:t>
            </a:r>
          </a:p>
          <a:p>
            <a:pPr lvl="1"/>
            <a:endParaRPr lang="en-US" sz="3000" b="1"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6E27486-41E3-4858-ACEA-33F05B7D6269}" type="slidenum">
              <a:rPr lang="en-US" smtClean="0"/>
              <a:t>44</a:t>
            </a:fld>
            <a:endParaRPr lang="en-US"/>
          </a:p>
        </p:txBody>
      </p:sp>
    </p:spTree>
    <p:extLst>
      <p:ext uri="{BB962C8B-B14F-4D97-AF65-F5344CB8AC3E}">
        <p14:creationId xmlns:p14="http://schemas.microsoft.com/office/powerpoint/2010/main" val="2937087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spc="-5" dirty="0"/>
              <a:t>Specific Responsibilities  </a:t>
            </a:r>
            <a:br>
              <a:rPr lang="en-US" sz="3600" b="1" spc="-5" dirty="0"/>
            </a:br>
            <a:endParaRPr lang="en-US" sz="3600" dirty="0"/>
          </a:p>
        </p:txBody>
      </p:sp>
      <p:sp>
        <p:nvSpPr>
          <p:cNvPr id="3" name="Content Placeholder 2"/>
          <p:cNvSpPr>
            <a:spLocks noGrp="1"/>
          </p:cNvSpPr>
          <p:nvPr>
            <p:ph idx="1"/>
          </p:nvPr>
        </p:nvSpPr>
        <p:spPr>
          <a:xfrm>
            <a:off x="332509" y="1825625"/>
            <a:ext cx="11637818" cy="4351338"/>
          </a:xfrm>
        </p:spPr>
        <p:txBody>
          <a:bodyPr>
            <a:normAutofit/>
          </a:bodyPr>
          <a:lstStyle/>
          <a:p>
            <a:r>
              <a:rPr lang="en-US" b="1" dirty="0"/>
              <a:t>Ensuring PWD are not sent to Medical shelters, unless indicated </a:t>
            </a:r>
          </a:p>
          <a:p>
            <a:pPr lvl="4"/>
            <a:r>
              <a:rPr lang="en-US" b="1" dirty="0"/>
              <a:t> ADA Coordinator (18%); Not sure who is (16%) </a:t>
            </a:r>
          </a:p>
          <a:p>
            <a:pPr lvl="4"/>
            <a:endParaRPr lang="en-US" b="1" dirty="0"/>
          </a:p>
          <a:p>
            <a:r>
              <a:rPr lang="en-US" b="1" dirty="0"/>
              <a:t>Ensuring PWD not turned away from shelters if Personal </a:t>
            </a:r>
            <a:r>
              <a:rPr lang="en-US" b="1" dirty="0" err="1"/>
              <a:t>Asst</a:t>
            </a:r>
            <a:r>
              <a:rPr lang="en-US" b="1" dirty="0"/>
              <a:t> not with them</a:t>
            </a:r>
          </a:p>
          <a:p>
            <a:pPr lvl="4"/>
            <a:r>
              <a:rPr lang="en-US" b="1" dirty="0"/>
              <a:t>ADA Coordinator (8%); Not sure who is (15%) </a:t>
            </a:r>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6E27486-41E3-4858-ACEA-33F05B7D6269}" type="slidenum">
              <a:rPr lang="en-US" smtClean="0"/>
              <a:t>45</a:t>
            </a:fld>
            <a:endParaRPr lang="en-US"/>
          </a:p>
        </p:txBody>
      </p:sp>
    </p:spTree>
    <p:extLst>
      <p:ext uri="{BB962C8B-B14F-4D97-AF65-F5344CB8AC3E}">
        <p14:creationId xmlns:p14="http://schemas.microsoft.com/office/powerpoint/2010/main" val="6551552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spc="-5" dirty="0"/>
              <a:t>Specific Responsibilities -</a:t>
            </a:r>
            <a:r>
              <a:rPr lang="en-US" sz="3600" b="1" spc="-5" dirty="0">
                <a:latin typeface="Arial" panose="020B0604020202020204" pitchFamily="34" charset="0"/>
                <a:cs typeface="Arial" panose="020B0604020202020204" pitchFamily="34" charset="0"/>
              </a:rPr>
              <a:t> Recovery  </a:t>
            </a:r>
            <a:br>
              <a:rPr lang="en-US" b="1" spc="-5" dirty="0">
                <a:solidFill>
                  <a:srgbClr val="1F497D"/>
                </a:solidFill>
                <a:latin typeface="Arial" panose="020B0604020202020204" pitchFamily="34" charset="0"/>
                <a:cs typeface="Arial" panose="020B0604020202020204" pitchFamily="34" charset="0"/>
              </a:rPr>
            </a:br>
            <a:endParaRPr lang="en-US" sz="3600" dirty="0"/>
          </a:p>
        </p:txBody>
      </p:sp>
      <p:sp>
        <p:nvSpPr>
          <p:cNvPr id="3" name="Content Placeholder 2"/>
          <p:cNvSpPr>
            <a:spLocks noGrp="1"/>
          </p:cNvSpPr>
          <p:nvPr>
            <p:ph idx="1"/>
          </p:nvPr>
        </p:nvSpPr>
        <p:spPr>
          <a:xfrm>
            <a:off x="332509" y="1352810"/>
            <a:ext cx="11637818" cy="5198301"/>
          </a:xfrm>
        </p:spPr>
        <p:txBody>
          <a:bodyPr>
            <a:normAutofit/>
          </a:bodyPr>
          <a:lstStyle/>
          <a:p>
            <a:r>
              <a:rPr lang="en-US" sz="3200" b="1" dirty="0"/>
              <a:t>Providing input to After-Action reports </a:t>
            </a:r>
          </a:p>
          <a:p>
            <a:pPr lvl="4"/>
            <a:r>
              <a:rPr lang="en-US" sz="3200" b="1" dirty="0"/>
              <a:t> ADA Coordinator (28%); Not sure who is (13%) </a:t>
            </a:r>
          </a:p>
          <a:p>
            <a:pPr lvl="4"/>
            <a:endParaRPr lang="en-US" sz="3200" b="1" dirty="0"/>
          </a:p>
          <a:p>
            <a:r>
              <a:rPr lang="en-US" sz="3200" b="1" dirty="0"/>
              <a:t>Involving PWD in After-Action Reports </a:t>
            </a:r>
          </a:p>
          <a:p>
            <a:pPr lvl="4"/>
            <a:r>
              <a:rPr lang="en-US" sz="3200" b="1" dirty="0"/>
              <a:t>ADA Coordinator (24%); Not sure who is (15%)</a:t>
            </a:r>
          </a:p>
          <a:p>
            <a:pPr lvl="4"/>
            <a:endParaRPr lang="en-US" sz="3200" b="1" dirty="0"/>
          </a:p>
          <a:p>
            <a:r>
              <a:rPr lang="en-US" sz="3200" b="1" dirty="0"/>
              <a:t>Helping to change policies based on results of After-Action Reports </a:t>
            </a:r>
          </a:p>
          <a:p>
            <a:pPr marL="2171700" lvl="7">
              <a:spcBef>
                <a:spcPts val="1000"/>
              </a:spcBef>
            </a:pPr>
            <a:r>
              <a:rPr lang="en-US" sz="3200" b="1" dirty="0">
                <a:latin typeface="Arial" panose="020B0604020202020204" pitchFamily="34" charset="0"/>
                <a:cs typeface="Arial" panose="020B0604020202020204" pitchFamily="34" charset="0"/>
              </a:rPr>
              <a:t>ADA Coordinator (31%); Not sure who is (14%) </a:t>
            </a:r>
          </a:p>
          <a:p>
            <a:pPr lvl="4"/>
            <a:endParaRPr lang="en-US" sz="3200" b="1" dirty="0"/>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6E27486-41E3-4858-ACEA-33F05B7D6269}" type="slidenum">
              <a:rPr lang="en-US" smtClean="0"/>
              <a:t>46</a:t>
            </a:fld>
            <a:endParaRPr lang="en-US" dirty="0"/>
          </a:p>
        </p:txBody>
      </p:sp>
    </p:spTree>
    <p:extLst>
      <p:ext uri="{BB962C8B-B14F-4D97-AF65-F5344CB8AC3E}">
        <p14:creationId xmlns:p14="http://schemas.microsoft.com/office/powerpoint/2010/main" val="23564439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spc="-5" dirty="0">
                <a:latin typeface="Arial" panose="020B0604020202020204" pitchFamily="34" charset="0"/>
                <a:cs typeface="Arial" panose="020B0604020202020204" pitchFamily="34" charset="0"/>
              </a:rPr>
              <a:t>What Limits Their Effectiveness??</a:t>
            </a:r>
          </a:p>
        </p:txBody>
      </p:sp>
      <p:sp>
        <p:nvSpPr>
          <p:cNvPr id="3" name="Content Placeholder 2"/>
          <p:cNvSpPr>
            <a:spLocks noGrp="1"/>
          </p:cNvSpPr>
          <p:nvPr>
            <p:ph idx="1"/>
          </p:nvPr>
        </p:nvSpPr>
        <p:spPr>
          <a:xfrm>
            <a:off x="290945" y="1825625"/>
            <a:ext cx="11471564" cy="4895850"/>
          </a:xfrm>
        </p:spPr>
        <p:txBody>
          <a:bodyPr>
            <a:normAutofit/>
          </a:bodyPr>
          <a:lstStyle/>
          <a:p>
            <a:r>
              <a:rPr lang="en-US" sz="3600" b="1" dirty="0"/>
              <a:t>LACK of time!</a:t>
            </a:r>
          </a:p>
          <a:p>
            <a:r>
              <a:rPr lang="en-US" sz="3600" b="1" dirty="0"/>
              <a:t>Lack of awareness</a:t>
            </a:r>
          </a:p>
          <a:p>
            <a:r>
              <a:rPr lang="en-US" sz="3600" b="1" dirty="0"/>
              <a:t>Lack of resources</a:t>
            </a:r>
          </a:p>
          <a:p>
            <a:r>
              <a:rPr lang="en-US" sz="3600" b="1" dirty="0"/>
              <a:t>Lack of staff (and competent staff) </a:t>
            </a:r>
          </a:p>
          <a:p>
            <a:r>
              <a:rPr lang="en-US" sz="3600" b="1" dirty="0"/>
              <a:t>Lack of knowledge and training </a:t>
            </a:r>
          </a:p>
          <a:p>
            <a:r>
              <a:rPr lang="en-US" sz="3600" b="1" dirty="0"/>
              <a:t>Lack of authority in my role as ADA Coordinator </a:t>
            </a:r>
          </a:p>
          <a:p>
            <a:r>
              <a:rPr lang="en-US" sz="3600" b="1" dirty="0"/>
              <a:t>Changes in administration makes it hard to develop relationships</a:t>
            </a:r>
          </a:p>
        </p:txBody>
      </p:sp>
      <p:sp>
        <p:nvSpPr>
          <p:cNvPr id="4" name="Slide Number Placeholder 3"/>
          <p:cNvSpPr>
            <a:spLocks noGrp="1"/>
          </p:cNvSpPr>
          <p:nvPr>
            <p:ph type="sldNum" sz="quarter" idx="12"/>
          </p:nvPr>
        </p:nvSpPr>
        <p:spPr/>
        <p:txBody>
          <a:bodyPr/>
          <a:lstStyle/>
          <a:p>
            <a:fld id="{D6E27486-41E3-4858-ACEA-33F05B7D6269}" type="slidenum">
              <a:rPr lang="en-US" smtClean="0"/>
              <a:t>47</a:t>
            </a:fld>
            <a:endParaRPr lang="en-US"/>
          </a:p>
        </p:txBody>
      </p:sp>
    </p:spTree>
    <p:extLst>
      <p:ext uri="{BB962C8B-B14F-4D97-AF65-F5344CB8AC3E}">
        <p14:creationId xmlns:p14="http://schemas.microsoft.com/office/powerpoint/2010/main" val="778425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spc="-5" dirty="0">
                <a:latin typeface="Arial" panose="020B0604020202020204" pitchFamily="34" charset="0"/>
                <a:cs typeface="Arial" panose="020B0604020202020204" pitchFamily="34" charset="0"/>
              </a:rPr>
              <a:t>What Would Increase their Effectiveness??</a:t>
            </a:r>
          </a:p>
        </p:txBody>
      </p:sp>
      <p:sp>
        <p:nvSpPr>
          <p:cNvPr id="3" name="Content Placeholder 2"/>
          <p:cNvSpPr>
            <a:spLocks noGrp="1"/>
          </p:cNvSpPr>
          <p:nvPr>
            <p:ph idx="1"/>
          </p:nvPr>
        </p:nvSpPr>
        <p:spPr/>
        <p:txBody>
          <a:bodyPr>
            <a:normAutofit/>
          </a:bodyPr>
          <a:lstStyle/>
          <a:p>
            <a:r>
              <a:rPr lang="en-US" sz="3600" b="1" dirty="0"/>
              <a:t>More TRAINING!!</a:t>
            </a:r>
          </a:p>
          <a:p>
            <a:r>
              <a:rPr lang="en-US" sz="3600" b="1" dirty="0"/>
              <a:t>More support from other entities  </a:t>
            </a:r>
          </a:p>
          <a:p>
            <a:r>
              <a:rPr lang="en-US" sz="3600" b="1" dirty="0"/>
              <a:t>More involvement of OEM More collaboration (Red Cross, OEM)</a:t>
            </a:r>
          </a:p>
          <a:p>
            <a:r>
              <a:rPr lang="en-US" sz="3600" b="1" dirty="0"/>
              <a:t>More coordination w disability orgs.</a:t>
            </a:r>
          </a:p>
          <a:p>
            <a:r>
              <a:rPr lang="en-US" sz="3600" b="1" dirty="0"/>
              <a:t>Stronger work relationships</a:t>
            </a:r>
          </a:p>
          <a:p>
            <a:r>
              <a:rPr lang="en-US" sz="3600" b="1" dirty="0"/>
              <a:t>Supportive work environments </a:t>
            </a:r>
          </a:p>
        </p:txBody>
      </p:sp>
      <p:sp>
        <p:nvSpPr>
          <p:cNvPr id="4" name="Slide Number Placeholder 3"/>
          <p:cNvSpPr>
            <a:spLocks noGrp="1"/>
          </p:cNvSpPr>
          <p:nvPr>
            <p:ph type="sldNum" sz="quarter" idx="12"/>
          </p:nvPr>
        </p:nvSpPr>
        <p:spPr/>
        <p:txBody>
          <a:bodyPr/>
          <a:lstStyle/>
          <a:p>
            <a:fld id="{D6E27486-41E3-4858-ACEA-33F05B7D6269}" type="slidenum">
              <a:rPr lang="en-US" smtClean="0"/>
              <a:t>48</a:t>
            </a:fld>
            <a:endParaRPr lang="en-US"/>
          </a:p>
        </p:txBody>
      </p:sp>
    </p:spTree>
    <p:extLst>
      <p:ext uri="{BB962C8B-B14F-4D97-AF65-F5344CB8AC3E}">
        <p14:creationId xmlns:p14="http://schemas.microsoft.com/office/powerpoint/2010/main" val="16554473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b="1" spc="-5" dirty="0">
                <a:latin typeface="Arial" panose="020B0604020202020204" pitchFamily="34" charset="0"/>
                <a:cs typeface="Arial" panose="020B0604020202020204" pitchFamily="34" charset="0"/>
              </a:rPr>
              <a:t>What Specialized Training is Needed to do these Jobs?</a:t>
            </a:r>
          </a:p>
        </p:txBody>
      </p:sp>
      <p:sp>
        <p:nvSpPr>
          <p:cNvPr id="4" name="Content Placeholder 3"/>
          <p:cNvSpPr>
            <a:spLocks noGrp="1"/>
          </p:cNvSpPr>
          <p:nvPr>
            <p:ph sz="half" idx="1"/>
          </p:nvPr>
        </p:nvSpPr>
        <p:spPr>
          <a:xfrm>
            <a:off x="137786" y="1825624"/>
            <a:ext cx="5882014" cy="5219411"/>
          </a:xfrm>
        </p:spPr>
        <p:txBody>
          <a:bodyPr>
            <a:normAutofit fontScale="92500" lnSpcReduction="10000"/>
          </a:bodyPr>
          <a:lstStyle/>
          <a:p>
            <a:pPr marL="0" indent="0">
              <a:buNone/>
            </a:pPr>
            <a:r>
              <a:rPr lang="en-US" sz="3600" b="1" dirty="0">
                <a:solidFill>
                  <a:srgbClr val="FF0000"/>
                </a:solidFill>
              </a:rPr>
              <a:t>ADA Coordinator </a:t>
            </a:r>
          </a:p>
          <a:p>
            <a:r>
              <a:rPr lang="en-US" sz="3200" b="1" dirty="0"/>
              <a:t>None: 26% </a:t>
            </a:r>
          </a:p>
          <a:p>
            <a:r>
              <a:rPr lang="en-US" sz="3200" b="1" dirty="0"/>
              <a:t>“ADA Basics” Course: 19%</a:t>
            </a:r>
          </a:p>
          <a:p>
            <a:r>
              <a:rPr lang="en-US" sz="3200" b="1" dirty="0"/>
              <a:t>40 </a:t>
            </a:r>
            <a:r>
              <a:rPr lang="en-US" sz="3200" b="1" dirty="0" err="1"/>
              <a:t>hr</a:t>
            </a:r>
            <a:r>
              <a:rPr lang="en-US" sz="3200" b="1" dirty="0"/>
              <a:t> ADA Certification Program: 11%</a:t>
            </a:r>
          </a:p>
          <a:p>
            <a:pPr marL="0" indent="0">
              <a:buNone/>
            </a:pPr>
            <a:r>
              <a:rPr lang="en-US" sz="3200" b="1" dirty="0">
                <a:solidFill>
                  <a:srgbClr val="FF0000"/>
                </a:solidFill>
              </a:rPr>
              <a:t>OEM</a:t>
            </a:r>
          </a:p>
          <a:p>
            <a:pPr marL="0" indent="0">
              <a:buNone/>
            </a:pPr>
            <a:r>
              <a:rPr lang="en-US" b="1" dirty="0"/>
              <a:t>None: 17%</a:t>
            </a:r>
          </a:p>
          <a:p>
            <a:pPr marL="0" indent="0">
              <a:buNone/>
            </a:pPr>
            <a:r>
              <a:rPr lang="en-US" b="1" dirty="0"/>
              <a:t>AEM Certificate:  11%</a:t>
            </a:r>
          </a:p>
          <a:p>
            <a:pPr marL="0" indent="0">
              <a:buNone/>
            </a:pPr>
            <a:r>
              <a:rPr lang="en-US" b="1" dirty="0"/>
              <a:t>CEM Certificate:  23%</a:t>
            </a:r>
          </a:p>
          <a:p>
            <a:pPr marL="0" indent="0">
              <a:buNone/>
            </a:pPr>
            <a:r>
              <a:rPr lang="en-US" b="1" dirty="0"/>
              <a:t>State Certificate: 34%</a:t>
            </a:r>
          </a:p>
          <a:p>
            <a:pPr marL="0" indent="0">
              <a:buNone/>
            </a:pPr>
            <a:r>
              <a:rPr lang="en-US" b="1" dirty="0"/>
              <a:t> </a:t>
            </a:r>
          </a:p>
          <a:p>
            <a:pPr marL="0" indent="0">
              <a:buNone/>
            </a:pPr>
            <a:endParaRPr lang="en-US" b="1" dirty="0"/>
          </a:p>
        </p:txBody>
      </p:sp>
      <p:sp>
        <p:nvSpPr>
          <p:cNvPr id="5" name="Content Placeholder 4"/>
          <p:cNvSpPr>
            <a:spLocks noGrp="1"/>
          </p:cNvSpPr>
          <p:nvPr>
            <p:ph sz="half" idx="2"/>
          </p:nvPr>
        </p:nvSpPr>
        <p:spPr>
          <a:xfrm>
            <a:off x="6019801" y="1825625"/>
            <a:ext cx="5767646" cy="4351338"/>
          </a:xfrm>
        </p:spPr>
        <p:txBody>
          <a:bodyPr>
            <a:normAutofit fontScale="92500" lnSpcReduction="10000"/>
          </a:bodyPr>
          <a:lstStyle/>
          <a:p>
            <a:pPr marL="0" indent="0">
              <a:buNone/>
            </a:pPr>
            <a:endParaRPr lang="en-US" b="1" dirty="0"/>
          </a:p>
          <a:p>
            <a:pPr marL="0" indent="0">
              <a:buNone/>
            </a:pPr>
            <a:endParaRPr lang="en-US" b="1" dirty="0"/>
          </a:p>
        </p:txBody>
      </p:sp>
      <p:sp>
        <p:nvSpPr>
          <p:cNvPr id="2" name="Slide Number Placeholder 1"/>
          <p:cNvSpPr>
            <a:spLocks noGrp="1"/>
          </p:cNvSpPr>
          <p:nvPr>
            <p:ph type="sldNum" sz="quarter" idx="12"/>
          </p:nvPr>
        </p:nvSpPr>
        <p:spPr/>
        <p:txBody>
          <a:bodyPr/>
          <a:lstStyle/>
          <a:p>
            <a:fld id="{D6E27486-41E3-4858-ACEA-33F05B7D6269}" type="slidenum">
              <a:rPr lang="en-US" smtClean="0"/>
              <a:t>49</a:t>
            </a:fld>
            <a:endParaRPr lang="en-US"/>
          </a:p>
        </p:txBody>
      </p:sp>
      <p:pic>
        <p:nvPicPr>
          <p:cNvPr id="6" name="Picture 5" descr="A man in a wheelchair moving through flood waters"/>
          <p:cNvPicPr>
            <a:picLocks noChangeAspect="1"/>
          </p:cNvPicPr>
          <p:nvPr/>
        </p:nvPicPr>
        <p:blipFill>
          <a:blip r:embed="rId3"/>
          <a:stretch>
            <a:fillRect/>
          </a:stretch>
        </p:blipFill>
        <p:spPr>
          <a:xfrm>
            <a:off x="6003288" y="2122632"/>
            <a:ext cx="6342611" cy="4233717"/>
          </a:xfrm>
          <a:prstGeom prst="rect">
            <a:avLst/>
          </a:prstGeom>
        </p:spPr>
      </p:pic>
    </p:spTree>
    <p:extLst>
      <p:ext uri="{BB962C8B-B14F-4D97-AF65-F5344CB8AC3E}">
        <p14:creationId xmlns:p14="http://schemas.microsoft.com/office/powerpoint/2010/main" val="2421254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Arial" panose="020B0604020202020204" pitchFamily="34" charset="0"/>
                <a:cs typeface="Arial" panose="020B0604020202020204" pitchFamily="34" charset="0"/>
              </a:rPr>
              <a:t>Learning Objectives </a:t>
            </a:r>
          </a:p>
        </p:txBody>
      </p:sp>
      <p:sp>
        <p:nvSpPr>
          <p:cNvPr id="3" name="Content Placeholder 2"/>
          <p:cNvSpPr>
            <a:spLocks noGrp="1"/>
          </p:cNvSpPr>
          <p:nvPr>
            <p:ph idx="1"/>
          </p:nvPr>
        </p:nvSpPr>
        <p:spPr/>
        <p:txBody>
          <a:bodyPr>
            <a:normAutofit lnSpcReduction="10000"/>
          </a:bodyPr>
          <a:lstStyle/>
          <a:p>
            <a:pPr marL="742950" indent="-742950">
              <a:buFont typeface="+mj-lt"/>
              <a:buAutoNum type="arabicPeriod"/>
            </a:pPr>
            <a:r>
              <a:rPr lang="en-US" sz="3200" dirty="0">
                <a:latin typeface="Arial" panose="020B0604020202020204" pitchFamily="34" charset="0"/>
                <a:cs typeface="Arial" panose="020B0604020202020204" pitchFamily="34" charset="0"/>
              </a:rPr>
              <a:t>To determine the </a:t>
            </a:r>
            <a:r>
              <a:rPr lang="en-US" sz="3200" b="1" dirty="0">
                <a:latin typeface="Arial" panose="020B0604020202020204" pitchFamily="34" charset="0"/>
                <a:cs typeface="Arial" panose="020B0604020202020204" pitchFamily="34" charset="0"/>
              </a:rPr>
              <a:t>roles and responsibilities </a:t>
            </a:r>
            <a:r>
              <a:rPr lang="en-US" sz="3200" dirty="0">
                <a:latin typeface="Arial" panose="020B0604020202020204" pitchFamily="34" charset="0"/>
                <a:cs typeface="Arial" panose="020B0604020202020204" pitchFamily="34" charset="0"/>
              </a:rPr>
              <a:t>of ADA Coordinators with respect to Emergency Management</a:t>
            </a: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under the ADA</a:t>
            </a:r>
          </a:p>
          <a:p>
            <a:pPr marL="742950" indent="-742950">
              <a:buFont typeface="+mj-lt"/>
              <a:buAutoNum type="arabicPeriod"/>
            </a:pPr>
            <a:endParaRPr lang="en-US" sz="3200" dirty="0">
              <a:latin typeface="Arial" panose="020B0604020202020204" pitchFamily="34" charset="0"/>
              <a:cs typeface="Arial" panose="020B0604020202020204" pitchFamily="34" charset="0"/>
            </a:endParaRPr>
          </a:p>
          <a:p>
            <a:pPr marL="742950" indent="-742950">
              <a:buFont typeface="+mj-lt"/>
              <a:buAutoNum type="arabicPeriod"/>
            </a:pPr>
            <a:r>
              <a:rPr lang="en-US" sz="3200" dirty="0">
                <a:latin typeface="Arial" panose="020B0604020202020204" pitchFamily="34" charset="0"/>
                <a:cs typeface="Arial" panose="020B0604020202020204" pitchFamily="34" charset="0"/>
              </a:rPr>
              <a:t>To identify  </a:t>
            </a:r>
            <a:r>
              <a:rPr lang="en-US" sz="3200" b="1" dirty="0">
                <a:latin typeface="Arial" panose="020B0604020202020204" pitchFamily="34" charset="0"/>
                <a:cs typeface="Arial" panose="020B0604020202020204" pitchFamily="34" charset="0"/>
              </a:rPr>
              <a:t>barriers</a:t>
            </a:r>
            <a:r>
              <a:rPr lang="en-US" sz="3200" dirty="0">
                <a:latin typeface="Arial" panose="020B0604020202020204" pitchFamily="34" charset="0"/>
                <a:cs typeface="Arial" panose="020B0604020202020204" pitchFamily="34" charset="0"/>
              </a:rPr>
              <a:t> to their ability to influence other entities charged with ensuring ADA access with respect to Emergency Management </a:t>
            </a:r>
          </a:p>
          <a:p>
            <a:pPr marL="742950" indent="-742950">
              <a:buFont typeface="+mj-lt"/>
              <a:buAutoNum type="arabicPeriod"/>
            </a:pPr>
            <a:endParaRPr lang="en-US" sz="3200" dirty="0">
              <a:latin typeface="Arial" panose="020B0604020202020204" pitchFamily="34" charset="0"/>
              <a:cs typeface="Arial" panose="020B0604020202020204" pitchFamily="34" charset="0"/>
            </a:endParaRPr>
          </a:p>
          <a:p>
            <a:pPr marL="742950" indent="-742950">
              <a:buFont typeface="+mj-lt"/>
              <a:buAutoNum type="arabicPeriod"/>
            </a:pPr>
            <a:r>
              <a:rPr lang="en-US" sz="3200" dirty="0">
                <a:latin typeface="Arial" panose="020B0604020202020204" pitchFamily="34" charset="0"/>
                <a:cs typeface="Arial" panose="020B0604020202020204" pitchFamily="34" charset="0"/>
              </a:rPr>
              <a:t>Discuss </a:t>
            </a:r>
            <a:r>
              <a:rPr lang="en-US" sz="3200" b="1" dirty="0">
                <a:latin typeface="Arial" panose="020B0604020202020204" pitchFamily="34" charset="0"/>
                <a:cs typeface="Arial" panose="020B0604020202020204" pitchFamily="34" charset="0"/>
              </a:rPr>
              <a:t>strategies</a:t>
            </a:r>
            <a:r>
              <a:rPr lang="en-US" sz="3200" dirty="0">
                <a:latin typeface="Arial" panose="020B0604020202020204" pitchFamily="34" charset="0"/>
                <a:cs typeface="Arial" panose="020B0604020202020204" pitchFamily="34" charset="0"/>
              </a:rPr>
              <a:t> for improvement </a:t>
            </a:r>
          </a:p>
        </p:txBody>
      </p:sp>
      <p:sp>
        <p:nvSpPr>
          <p:cNvPr id="5" name="Slide Number Placeholder 4"/>
          <p:cNvSpPr>
            <a:spLocks noGrp="1"/>
          </p:cNvSpPr>
          <p:nvPr>
            <p:ph type="sldNum" sz="quarter" idx="12"/>
          </p:nvPr>
        </p:nvSpPr>
        <p:spPr/>
        <p:txBody>
          <a:bodyPr/>
          <a:lstStyle/>
          <a:p>
            <a:fld id="{D6E27486-41E3-4858-ACEA-33F05B7D6269}" type="slidenum">
              <a:rPr lang="en-US" smtClean="0"/>
              <a:t>5</a:t>
            </a:fld>
            <a:endParaRPr lang="en-US"/>
          </a:p>
        </p:txBody>
      </p:sp>
    </p:spTree>
    <p:extLst>
      <p:ext uri="{BB962C8B-B14F-4D97-AF65-F5344CB8AC3E}">
        <p14:creationId xmlns:p14="http://schemas.microsoft.com/office/powerpoint/2010/main" val="4232971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0033"/>
            <a:ext cx="10515600" cy="1325563"/>
          </a:xfrm>
        </p:spPr>
        <p:txBody>
          <a:bodyPr>
            <a:normAutofit/>
          </a:bodyPr>
          <a:lstStyle/>
          <a:p>
            <a:pPr algn="ctr"/>
            <a:r>
              <a:rPr lang="en-US" sz="4000" b="1" spc="-5" dirty="0">
                <a:latin typeface="Arial" panose="020B0604020202020204" pitchFamily="34" charset="0"/>
                <a:cs typeface="Arial" panose="020B0604020202020204" pitchFamily="34" charset="0"/>
              </a:rPr>
              <a:t>Conclusion</a:t>
            </a:r>
          </a:p>
        </p:txBody>
      </p:sp>
      <p:sp>
        <p:nvSpPr>
          <p:cNvPr id="3" name="Content Placeholder 2"/>
          <p:cNvSpPr>
            <a:spLocks noGrp="1"/>
          </p:cNvSpPr>
          <p:nvPr>
            <p:ph idx="1"/>
          </p:nvPr>
        </p:nvSpPr>
        <p:spPr>
          <a:xfrm>
            <a:off x="838201" y="1371601"/>
            <a:ext cx="10832868" cy="4729941"/>
          </a:xfrm>
        </p:spPr>
        <p:txBody>
          <a:bodyPr>
            <a:noAutofit/>
          </a:bodyPr>
          <a:lstStyle/>
          <a:p>
            <a:r>
              <a:rPr lang="en-US" sz="3200" b="1" dirty="0">
                <a:latin typeface="Arial" panose="020B0604020202020204" pitchFamily="34" charset="0"/>
                <a:cs typeface="Arial" panose="020B0604020202020204" pitchFamily="34" charset="0"/>
              </a:rPr>
              <a:t>Underutilization of specialized skills ADA-C can bring to emergency management was evident </a:t>
            </a:r>
          </a:p>
          <a:p>
            <a:r>
              <a:rPr lang="en-US" sz="3200" b="1" dirty="0">
                <a:latin typeface="Arial" panose="020B0604020202020204" pitchFamily="34" charset="0"/>
                <a:cs typeface="Arial" panose="020B0604020202020204" pitchFamily="34" charset="0"/>
              </a:rPr>
              <a:t>There was interest in improvement and having a greater role - especially want more info on ADA compliance with respect to emergency management </a:t>
            </a:r>
          </a:p>
          <a:p>
            <a:r>
              <a:rPr lang="en-US" sz="3200" b="1" dirty="0">
                <a:latin typeface="Arial" panose="020B0604020202020204" pitchFamily="34" charset="0"/>
                <a:cs typeface="Arial" panose="020B0604020202020204" pitchFamily="34" charset="0"/>
              </a:rPr>
              <a:t>Disability expertise and knowledge of ADA is needed at ALL levels of disaster response </a:t>
            </a:r>
          </a:p>
          <a:p>
            <a:endParaRPr lang="en-US" sz="3200" dirty="0">
              <a:latin typeface="Arial" panose="020B0604020202020204" pitchFamily="34" charset="0"/>
              <a:cs typeface="Arial" panose="020B0604020202020204" pitchFamily="34" charset="0"/>
            </a:endParaRPr>
          </a:p>
          <a:p>
            <a:endParaRPr lang="en-US" sz="3200" dirty="0"/>
          </a:p>
          <a:p>
            <a:endParaRPr lang="en-US" sz="3200" dirty="0"/>
          </a:p>
        </p:txBody>
      </p:sp>
      <p:sp>
        <p:nvSpPr>
          <p:cNvPr id="6" name="Slide Number Placeholder 5"/>
          <p:cNvSpPr>
            <a:spLocks noGrp="1"/>
          </p:cNvSpPr>
          <p:nvPr>
            <p:ph type="sldNum" sz="quarter" idx="12"/>
          </p:nvPr>
        </p:nvSpPr>
        <p:spPr/>
        <p:txBody>
          <a:bodyPr/>
          <a:lstStyle/>
          <a:p>
            <a:fld id="{D6E27486-41E3-4858-ACEA-33F05B7D6269}" type="slidenum">
              <a:rPr lang="en-US" smtClean="0"/>
              <a:t>50</a:t>
            </a:fld>
            <a:endParaRPr lang="en-US"/>
          </a:p>
        </p:txBody>
      </p:sp>
    </p:spTree>
    <p:extLst>
      <p:ext uri="{BB962C8B-B14F-4D97-AF65-F5344CB8AC3E}">
        <p14:creationId xmlns:p14="http://schemas.microsoft.com/office/powerpoint/2010/main" val="6215150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Preliminary Recommendations </a:t>
            </a:r>
          </a:p>
        </p:txBody>
      </p:sp>
      <p:sp>
        <p:nvSpPr>
          <p:cNvPr id="3" name="Content Placeholder 2"/>
          <p:cNvSpPr>
            <a:spLocks noGrp="1"/>
          </p:cNvSpPr>
          <p:nvPr>
            <p:ph idx="1"/>
          </p:nvPr>
        </p:nvSpPr>
        <p:spPr/>
        <p:txBody>
          <a:bodyPr/>
          <a:lstStyle/>
          <a:p>
            <a:r>
              <a:rPr lang="en-US" b="1" dirty="0"/>
              <a:t>Professionalizing their role in emergency management</a:t>
            </a:r>
            <a:r>
              <a:rPr lang="en-US" dirty="0"/>
              <a:t> </a:t>
            </a:r>
          </a:p>
          <a:p>
            <a:r>
              <a:rPr lang="en-US" b="1" dirty="0"/>
              <a:t>Clarifying their role as part of the team in emergency management </a:t>
            </a:r>
          </a:p>
          <a:p>
            <a:r>
              <a:rPr lang="en-US" b="1" dirty="0"/>
              <a:t>Providing both standardized tools and resources…  </a:t>
            </a:r>
          </a:p>
          <a:p>
            <a:endParaRPr lang="en-US" b="1" dirty="0"/>
          </a:p>
          <a:p>
            <a:pPr marL="0" indent="0">
              <a:buNone/>
            </a:pPr>
            <a:r>
              <a:rPr lang="en-US" b="1" dirty="0"/>
              <a:t>… as well as just in time tools they can apply- right now- to ANY Disaster Event</a:t>
            </a:r>
          </a:p>
        </p:txBody>
      </p:sp>
    </p:spTree>
    <p:extLst>
      <p:ext uri="{BB962C8B-B14F-4D97-AF65-F5344CB8AC3E}">
        <p14:creationId xmlns:p14="http://schemas.microsoft.com/office/powerpoint/2010/main" val="7952861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1325563"/>
          </a:xfrm>
        </p:spPr>
        <p:txBody>
          <a:bodyPr>
            <a:normAutofit/>
          </a:bodyPr>
          <a:lstStyle/>
          <a:p>
            <a:pPr algn="ctr"/>
            <a:r>
              <a:rPr lang="en-US" sz="4000" b="1" dirty="0">
                <a:latin typeface="Arial" panose="020B0604020202020204" pitchFamily="34" charset="0"/>
                <a:cs typeface="Arial" panose="020B0604020202020204" pitchFamily="34" charset="0"/>
              </a:rPr>
              <a:t>Thank you!!</a:t>
            </a:r>
          </a:p>
        </p:txBody>
      </p:sp>
      <p:sp>
        <p:nvSpPr>
          <p:cNvPr id="6" name="Content Placeholder 5"/>
          <p:cNvSpPr>
            <a:spLocks noGrp="1"/>
          </p:cNvSpPr>
          <p:nvPr>
            <p:ph idx="1"/>
          </p:nvPr>
        </p:nvSpPr>
        <p:spPr>
          <a:xfrm>
            <a:off x="500062" y="2370137"/>
            <a:ext cx="10515600" cy="4351338"/>
          </a:xfrm>
        </p:spPr>
        <p:txBody>
          <a:bodyPr/>
          <a:lstStyle/>
          <a:p>
            <a:r>
              <a:rPr lang="en-US" u="dash" dirty="0">
                <a:uFill>
                  <a:solidFill>
                    <a:srgbClr val="C0504D"/>
                  </a:solidFill>
                </a:uFill>
              </a:rPr>
              <a:t>Robyn Gershon</a:t>
            </a:r>
            <a:br>
              <a:rPr lang="en-US" u="dash" dirty="0">
                <a:uFill>
                  <a:solidFill>
                    <a:srgbClr val="C0504D"/>
                  </a:solidFill>
                </a:uFill>
              </a:rPr>
            </a:br>
            <a:r>
              <a:rPr lang="en-US" u="dash" dirty="0">
                <a:uFill>
                  <a:solidFill>
                    <a:srgbClr val="C0504D"/>
                  </a:solidFill>
                </a:uFill>
                <a:hlinkClick r:id="rId3"/>
              </a:rPr>
              <a:t>rg184@nyu.edu</a:t>
            </a:r>
            <a:endParaRPr lang="en-US" u="dash" dirty="0">
              <a:uFill>
                <a:solidFill>
                  <a:srgbClr val="C0504D"/>
                </a:solidFill>
              </a:uFill>
            </a:endParaRPr>
          </a:p>
          <a:p>
            <a:endParaRPr lang="en-US" u="dash" dirty="0">
              <a:uFill>
                <a:solidFill>
                  <a:srgbClr val="C0504D"/>
                </a:solidFill>
              </a:uFill>
            </a:endParaRPr>
          </a:p>
          <a:p>
            <a:r>
              <a:rPr lang="en-US" u="dash" dirty="0">
                <a:uFill>
                  <a:solidFill>
                    <a:srgbClr val="C0504D"/>
                  </a:solidFill>
                </a:uFill>
              </a:rPr>
              <a:t>Lewis Kraus</a:t>
            </a:r>
            <a:br>
              <a:rPr lang="en-US" u="dash" dirty="0">
                <a:uFill>
                  <a:solidFill>
                    <a:srgbClr val="C0504D"/>
                  </a:solidFill>
                </a:uFill>
              </a:rPr>
            </a:br>
            <a:r>
              <a:rPr lang="en-US" u="dash" dirty="0">
                <a:uFill>
                  <a:solidFill>
                    <a:srgbClr val="C0504D"/>
                  </a:solidFill>
                </a:uFill>
                <a:hlinkClick r:id="rId4"/>
              </a:rPr>
              <a:t>lewisk@adapacific.org</a:t>
            </a:r>
            <a:br>
              <a:rPr lang="en-US" u="dash" dirty="0">
                <a:uFill>
                  <a:solidFill>
                    <a:srgbClr val="C0504D"/>
                  </a:solidFill>
                </a:uFill>
              </a:rPr>
            </a:br>
            <a:endParaRPr lang="en-US" dirty="0"/>
          </a:p>
          <a:p>
            <a:endParaRPr lang="en-US" dirty="0"/>
          </a:p>
        </p:txBody>
      </p:sp>
      <p:sp>
        <p:nvSpPr>
          <p:cNvPr id="3" name="Slide Number Placeholder 2"/>
          <p:cNvSpPr>
            <a:spLocks noGrp="1"/>
          </p:cNvSpPr>
          <p:nvPr>
            <p:ph type="sldNum" sz="quarter" idx="12"/>
          </p:nvPr>
        </p:nvSpPr>
        <p:spPr/>
        <p:txBody>
          <a:bodyPr/>
          <a:lstStyle/>
          <a:p>
            <a:fld id="{D6E27486-41E3-4858-ACEA-33F05B7D6269}" type="slidenum">
              <a:rPr lang="en-US" smtClean="0"/>
              <a:t>52</a:t>
            </a:fld>
            <a:endParaRPr lang="en-US"/>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795295" y="1690688"/>
            <a:ext cx="6418805" cy="4168776"/>
          </a:xfrm>
          <a:prstGeom prst="rect">
            <a:avLst/>
          </a:prstGeom>
        </p:spPr>
      </p:pic>
      <p:sp>
        <p:nvSpPr>
          <p:cNvPr id="2" name="Rectangle 1"/>
          <p:cNvSpPr/>
          <p:nvPr/>
        </p:nvSpPr>
        <p:spPr>
          <a:xfrm>
            <a:off x="500062" y="4048026"/>
            <a:ext cx="2328863" cy="923330"/>
          </a:xfrm>
          <a:prstGeom prst="rect">
            <a:avLst/>
          </a:prstGeom>
        </p:spPr>
        <p:txBody>
          <a:bodyPr wrap="square">
            <a:spAutoFit/>
          </a:bodyPr>
          <a:lstStyle/>
          <a:p>
            <a:br>
              <a:rPr lang="en-US" u="dash" dirty="0">
                <a:uFill>
                  <a:solidFill>
                    <a:srgbClr val="C0504D"/>
                  </a:solidFill>
                </a:uFill>
              </a:rPr>
            </a:br>
            <a:br>
              <a:rPr lang="en-US" u="dash" dirty="0">
                <a:uFill>
                  <a:solidFill>
                    <a:srgbClr val="C0504D"/>
                  </a:solidFill>
                </a:uFill>
              </a:rPr>
            </a:br>
            <a:endParaRPr lang="en-US" dirty="0"/>
          </a:p>
        </p:txBody>
      </p:sp>
    </p:spTree>
    <p:extLst>
      <p:ext uri="{BB962C8B-B14F-4D97-AF65-F5344CB8AC3E}">
        <p14:creationId xmlns:p14="http://schemas.microsoft.com/office/powerpoint/2010/main" val="35013624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059939" y="519438"/>
            <a:ext cx="7812723" cy="629018"/>
          </a:xfrm>
          <a:prstGeom prst="rect">
            <a:avLst/>
          </a:prstGeom>
        </p:spPr>
        <p:txBody>
          <a:bodyPr vert="horz" wrap="square" lIns="0" tIns="13335" rIns="0" bIns="0" rtlCol="0" anchor="ctr">
            <a:spAutoFit/>
          </a:bodyPr>
          <a:lstStyle/>
          <a:p>
            <a:pPr marL="12700" algn="ctr">
              <a:lnSpc>
                <a:spcPct val="100000"/>
              </a:lnSpc>
              <a:spcBef>
                <a:spcPts val="105"/>
              </a:spcBef>
            </a:pPr>
            <a:r>
              <a:rPr sz="4000" b="1" spc="-5" dirty="0">
                <a:latin typeface="Arial" panose="020B0604020202020204" pitchFamily="34" charset="0"/>
                <a:cs typeface="Arial" panose="020B0604020202020204" pitchFamily="34" charset="0"/>
              </a:rPr>
              <a:t>R</a:t>
            </a:r>
            <a:r>
              <a:rPr sz="4000" b="1" dirty="0">
                <a:latin typeface="Arial" panose="020B0604020202020204" pitchFamily="34" charset="0"/>
                <a:cs typeface="Arial" panose="020B0604020202020204" pitchFamily="34" charset="0"/>
              </a:rPr>
              <a:t>es</a:t>
            </a:r>
            <a:r>
              <a:rPr sz="4000" b="1" spc="5" dirty="0">
                <a:latin typeface="Arial" panose="020B0604020202020204" pitchFamily="34" charset="0"/>
                <a:cs typeface="Arial" panose="020B0604020202020204" pitchFamily="34" charset="0"/>
              </a:rPr>
              <a:t>o</a:t>
            </a:r>
            <a:r>
              <a:rPr sz="4000" b="1" dirty="0">
                <a:latin typeface="Arial" panose="020B0604020202020204" pitchFamily="34" charset="0"/>
                <a:cs typeface="Arial" panose="020B0604020202020204" pitchFamily="34" charset="0"/>
              </a:rPr>
              <a:t>u</a:t>
            </a:r>
            <a:r>
              <a:rPr sz="4000" b="1" spc="-10" dirty="0">
                <a:latin typeface="Arial" panose="020B0604020202020204" pitchFamily="34" charset="0"/>
                <a:cs typeface="Arial" panose="020B0604020202020204" pitchFamily="34" charset="0"/>
              </a:rPr>
              <a:t>r</a:t>
            </a:r>
            <a:r>
              <a:rPr sz="4000" b="1" dirty="0">
                <a:latin typeface="Arial" panose="020B0604020202020204" pitchFamily="34" charset="0"/>
                <a:cs typeface="Arial" panose="020B0604020202020204" pitchFamily="34" charset="0"/>
              </a:rPr>
              <a:t>ces</a:t>
            </a:r>
          </a:p>
        </p:txBody>
      </p:sp>
      <p:sp>
        <p:nvSpPr>
          <p:cNvPr id="4" name="object 4"/>
          <p:cNvSpPr txBox="1"/>
          <p:nvPr/>
        </p:nvSpPr>
        <p:spPr>
          <a:xfrm>
            <a:off x="1641950" y="1694996"/>
            <a:ext cx="8648699" cy="3321422"/>
          </a:xfrm>
          <a:prstGeom prst="rect">
            <a:avLst/>
          </a:prstGeom>
        </p:spPr>
        <p:txBody>
          <a:bodyPr vert="horz" wrap="square" lIns="0" tIns="86360" rIns="0" bIns="0" rtlCol="0">
            <a:spAutoFit/>
          </a:bodyPr>
          <a:lstStyle/>
          <a:p>
            <a:pPr marL="12700">
              <a:spcBef>
                <a:spcPts val="680"/>
              </a:spcBef>
              <a:tabLst>
                <a:tab pos="285115" algn="l"/>
              </a:tabLst>
            </a:pPr>
            <a:r>
              <a:rPr lang="en-US" sz="2800" b="1" spc="15" dirty="0">
                <a:solidFill>
                  <a:schemeClr val="tx2">
                    <a:lumMod val="75000"/>
                  </a:schemeClr>
                </a:solidFill>
                <a:latin typeface="Arial" panose="020B0604020202020204" pitchFamily="34" charset="0"/>
                <a:cs typeface="Arial" panose="020B0604020202020204" pitchFamily="34" charset="0"/>
              </a:rPr>
              <a:t>Pacific ADA Center</a:t>
            </a:r>
            <a:endParaRPr lang="en-US" sz="2800" b="1" spc="15" dirty="0">
              <a:solidFill>
                <a:schemeClr val="tx2">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571500" indent="-279400">
              <a:spcBef>
                <a:spcPts val="680"/>
              </a:spcBef>
              <a:tabLst>
                <a:tab pos="285115" algn="l"/>
              </a:tabLst>
            </a:pPr>
            <a:r>
              <a:rPr sz="2800" spc="15" dirty="0">
                <a:solidFill>
                  <a:srgbClr val="4F81BD"/>
                </a:solidFill>
                <a:latin typeface="Wingdings 3"/>
                <a:cs typeface="Wingdings 3"/>
              </a:rPr>
              <a:t></a:t>
            </a:r>
            <a:r>
              <a:rPr sz="2800" spc="15" dirty="0">
                <a:solidFill>
                  <a:srgbClr val="4F81BD"/>
                </a:solidFill>
                <a:latin typeface="Times New Roman"/>
                <a:cs typeface="Times New Roman"/>
              </a:rPr>
              <a:t>	</a:t>
            </a:r>
            <a:r>
              <a:rPr sz="2800" spc="-5" dirty="0">
                <a:solidFill>
                  <a:srgbClr val="0000FF"/>
                </a:solidFill>
                <a:uFill>
                  <a:solidFill>
                    <a:srgbClr val="0000FF"/>
                  </a:solidFill>
                </a:uFill>
                <a:latin typeface="Arial" panose="020B0604020202020204" pitchFamily="34" charset="0"/>
                <a:cs typeface="Arial" panose="020B0604020202020204" pitchFamily="34" charset="0"/>
                <a:hlinkClick r:id="rId3"/>
              </a:rPr>
              <a:t>www.adapacific.org/emergency</a:t>
            </a:r>
            <a:endParaRPr sz="2800" dirty="0">
              <a:latin typeface="Arial" panose="020B0604020202020204" pitchFamily="34" charset="0"/>
              <a:cs typeface="Arial" panose="020B0604020202020204" pitchFamily="34" charset="0"/>
            </a:endParaRPr>
          </a:p>
          <a:p>
            <a:pPr marL="561340" marR="5080" indent="-274320">
              <a:spcBef>
                <a:spcPts val="505"/>
              </a:spcBef>
              <a:tabLst>
                <a:tab pos="560705" algn="l"/>
              </a:tabLst>
            </a:pPr>
            <a:r>
              <a:rPr sz="2800" dirty="0">
                <a:solidFill>
                  <a:srgbClr val="4F81BD"/>
                </a:solidFill>
                <a:latin typeface="Wingdings 3"/>
                <a:cs typeface="Wingdings 3"/>
              </a:rPr>
              <a:t></a:t>
            </a:r>
            <a:r>
              <a:rPr sz="2800" dirty="0">
                <a:solidFill>
                  <a:srgbClr val="C0504D"/>
                </a:solidFill>
                <a:latin typeface="Times New Roman"/>
                <a:cs typeface="Times New Roman"/>
              </a:rPr>
              <a:t>	</a:t>
            </a:r>
            <a:r>
              <a:rPr sz="2800" spc="-25" dirty="0">
                <a:solidFill>
                  <a:srgbClr val="1F497D"/>
                </a:solidFill>
                <a:latin typeface="Arial" panose="020B0604020202020204" pitchFamily="34" charset="0"/>
                <a:cs typeface="Arial" panose="020B0604020202020204" pitchFamily="34" charset="0"/>
              </a:rPr>
              <a:t>Webinars </a:t>
            </a:r>
            <a:r>
              <a:rPr sz="2800" dirty="0">
                <a:solidFill>
                  <a:srgbClr val="1F497D"/>
                </a:solidFill>
                <a:latin typeface="Arial" panose="020B0604020202020204" pitchFamily="34" charset="0"/>
                <a:cs typeface="Arial" panose="020B0604020202020204" pitchFamily="34" charset="0"/>
              </a:rPr>
              <a:t>- </a:t>
            </a:r>
            <a:r>
              <a:rPr sz="2800" spc="-45" dirty="0">
                <a:solidFill>
                  <a:srgbClr val="1F497D"/>
                </a:solidFill>
                <a:latin typeface="Arial" panose="020B0604020202020204" pitchFamily="34" charset="0"/>
                <a:cs typeface="Arial" panose="020B0604020202020204" pitchFamily="34" charset="0"/>
              </a:rPr>
              <a:t>ADA </a:t>
            </a:r>
            <a:r>
              <a:rPr sz="2800" dirty="0">
                <a:solidFill>
                  <a:srgbClr val="1F497D"/>
                </a:solidFill>
                <a:latin typeface="Arial" panose="020B0604020202020204" pitchFamily="34" charset="0"/>
                <a:cs typeface="Arial" panose="020B0604020202020204" pitchFamily="34" charset="0"/>
              </a:rPr>
              <a:t>National </a:t>
            </a:r>
            <a:r>
              <a:rPr sz="2800" spc="-5" dirty="0">
                <a:solidFill>
                  <a:srgbClr val="1F497D"/>
                </a:solidFill>
                <a:latin typeface="Arial" panose="020B0604020202020204" pitchFamily="34" charset="0"/>
                <a:cs typeface="Arial" panose="020B0604020202020204" pitchFamily="34" charset="0"/>
              </a:rPr>
              <a:t>Network/FEMA</a:t>
            </a:r>
            <a:r>
              <a:rPr sz="2800" spc="-490" dirty="0">
                <a:solidFill>
                  <a:srgbClr val="1F497D"/>
                </a:solidFill>
                <a:latin typeface="Arial" panose="020B0604020202020204" pitchFamily="34" charset="0"/>
                <a:cs typeface="Arial" panose="020B0604020202020204" pitchFamily="34" charset="0"/>
              </a:rPr>
              <a:t> </a:t>
            </a:r>
            <a:r>
              <a:rPr lang="en-US" sz="2800" spc="-490" dirty="0">
                <a:solidFill>
                  <a:srgbClr val="1F497D"/>
                </a:solidFill>
                <a:latin typeface="Arial" panose="020B0604020202020204" pitchFamily="34" charset="0"/>
                <a:cs typeface="Arial" panose="020B0604020202020204" pitchFamily="34" charset="0"/>
              </a:rPr>
              <a:t> </a:t>
            </a:r>
            <a:r>
              <a:rPr sz="2800" spc="-30" dirty="0">
                <a:solidFill>
                  <a:srgbClr val="1F497D"/>
                </a:solidFill>
                <a:latin typeface="Arial" panose="020B0604020202020204" pitchFamily="34" charset="0"/>
                <a:cs typeface="Arial" panose="020B0604020202020204" pitchFamily="34" charset="0"/>
              </a:rPr>
              <a:t>Webinar </a:t>
            </a:r>
            <a:r>
              <a:rPr sz="2800" dirty="0">
                <a:solidFill>
                  <a:srgbClr val="1F497D"/>
                </a:solidFill>
                <a:latin typeface="Arial" panose="020B0604020202020204" pitchFamily="34" charset="0"/>
                <a:cs typeface="Arial" panose="020B0604020202020204" pitchFamily="34" charset="0"/>
              </a:rPr>
              <a:t>Series:  Emergency Management and </a:t>
            </a:r>
            <a:r>
              <a:rPr sz="2800" spc="-5" dirty="0">
                <a:solidFill>
                  <a:srgbClr val="1F497D"/>
                </a:solidFill>
                <a:latin typeface="Arial" panose="020B0604020202020204" pitchFamily="34" charset="0"/>
                <a:cs typeface="Arial" panose="020B0604020202020204" pitchFamily="34" charset="0"/>
              </a:rPr>
              <a:t>Preparedness-Inclusion </a:t>
            </a:r>
            <a:r>
              <a:rPr sz="2800" dirty="0">
                <a:solidFill>
                  <a:srgbClr val="1F497D"/>
                </a:solidFill>
                <a:latin typeface="Arial" panose="020B0604020202020204" pitchFamily="34" charset="0"/>
                <a:cs typeface="Arial" panose="020B0604020202020204" pitchFamily="34" charset="0"/>
              </a:rPr>
              <a:t>of  </a:t>
            </a:r>
            <a:r>
              <a:rPr sz="2800" spc="-10" dirty="0">
                <a:solidFill>
                  <a:srgbClr val="1F497D"/>
                </a:solidFill>
                <a:latin typeface="Arial" panose="020B0604020202020204" pitchFamily="34" charset="0"/>
                <a:cs typeface="Arial" panose="020B0604020202020204" pitchFamily="34" charset="0"/>
              </a:rPr>
              <a:t>Persons </a:t>
            </a:r>
            <a:r>
              <a:rPr sz="2800" spc="-5" dirty="0">
                <a:solidFill>
                  <a:srgbClr val="1F497D"/>
                </a:solidFill>
                <a:latin typeface="Arial" panose="020B0604020202020204" pitchFamily="34" charset="0"/>
                <a:cs typeface="Arial" panose="020B0604020202020204" pitchFamily="34" charset="0"/>
              </a:rPr>
              <a:t>with</a:t>
            </a:r>
            <a:r>
              <a:rPr sz="2800" spc="-20" dirty="0">
                <a:solidFill>
                  <a:srgbClr val="1F497D"/>
                </a:solidFill>
                <a:latin typeface="Arial" panose="020B0604020202020204" pitchFamily="34" charset="0"/>
                <a:cs typeface="Arial" panose="020B0604020202020204" pitchFamily="34" charset="0"/>
              </a:rPr>
              <a:t> </a:t>
            </a:r>
            <a:r>
              <a:rPr sz="2800" dirty="0">
                <a:solidFill>
                  <a:srgbClr val="1F497D"/>
                </a:solidFill>
                <a:latin typeface="Arial" panose="020B0604020202020204" pitchFamily="34" charset="0"/>
                <a:cs typeface="Arial" panose="020B0604020202020204" pitchFamily="34" charset="0"/>
              </a:rPr>
              <a:t>Disabilities</a:t>
            </a:r>
            <a:r>
              <a:rPr lang="en-US" sz="2800" dirty="0">
                <a:solidFill>
                  <a:srgbClr val="1F497D"/>
                </a:solidFill>
                <a:latin typeface="Arial" panose="020B0604020202020204" pitchFamily="34" charset="0"/>
                <a:cs typeface="Arial" panose="020B0604020202020204" pitchFamily="34" charset="0"/>
              </a:rPr>
              <a:t> (www.adapresentations.org)</a:t>
            </a:r>
          </a:p>
          <a:p>
            <a:pPr marL="561340" marR="5080" indent="-274320">
              <a:spcBef>
                <a:spcPts val="505"/>
              </a:spcBef>
              <a:tabLst>
                <a:tab pos="560705" algn="l"/>
              </a:tabLst>
            </a:pPr>
            <a:endParaRPr lang="en-US" sz="2800" dirty="0">
              <a:solidFill>
                <a:srgbClr val="1F497D"/>
              </a:solidFill>
              <a:latin typeface="Times New Roman"/>
              <a:cs typeface="Times New Roman"/>
            </a:endParaRPr>
          </a:p>
        </p:txBody>
      </p:sp>
      <p:sp>
        <p:nvSpPr>
          <p:cNvPr id="5" name="object 5"/>
          <p:cNvSpPr/>
          <p:nvPr/>
        </p:nvSpPr>
        <p:spPr>
          <a:xfrm>
            <a:off x="5110163" y="5624513"/>
            <a:ext cx="1684019" cy="914399"/>
          </a:xfrm>
          <a:prstGeom prst="rect">
            <a:avLst/>
          </a:prstGeom>
          <a:blipFill>
            <a:blip r:embed="rId4" cstate="print"/>
            <a:stretch>
              <a:fillRect/>
            </a:stretch>
          </a:blipFill>
        </p:spPr>
        <p:txBody>
          <a:bodyPr wrap="square" lIns="0" tIns="0" rIns="0" bIns="0" rtlCol="0"/>
          <a:lstStyle/>
          <a:p>
            <a:endParaRPr/>
          </a:p>
        </p:txBody>
      </p:sp>
      <p:sp>
        <p:nvSpPr>
          <p:cNvPr id="7" name="Slide Number Placeholder 6"/>
          <p:cNvSpPr>
            <a:spLocks noGrp="1"/>
          </p:cNvSpPr>
          <p:nvPr>
            <p:ph type="sldNum" sz="quarter" idx="4294967295"/>
          </p:nvPr>
        </p:nvSpPr>
        <p:spPr/>
        <p:txBody>
          <a:bodyPr/>
          <a:lstStyle/>
          <a:p>
            <a:fld id="{B6F15528-21DE-4FAA-801E-634DDDAF4B2B}" type="slidenum">
              <a:rPr lang="en-US" smtClean="0"/>
              <a:t>53</a:t>
            </a:fld>
            <a:endParaRPr lang="en-US"/>
          </a:p>
        </p:txBody>
      </p:sp>
    </p:spTree>
    <p:extLst>
      <p:ext uri="{BB962C8B-B14F-4D97-AF65-F5344CB8AC3E}">
        <p14:creationId xmlns:p14="http://schemas.microsoft.com/office/powerpoint/2010/main" val="31215224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059940" y="290838"/>
            <a:ext cx="8398510" cy="629018"/>
          </a:xfrm>
          <a:prstGeom prst="rect">
            <a:avLst/>
          </a:prstGeom>
        </p:spPr>
        <p:txBody>
          <a:bodyPr vert="horz" wrap="square" lIns="0" tIns="13335" rIns="0" bIns="0" rtlCol="0" anchor="ctr">
            <a:spAutoFit/>
          </a:bodyPr>
          <a:lstStyle/>
          <a:p>
            <a:pPr marL="12700" algn="ctr">
              <a:lnSpc>
                <a:spcPct val="100000"/>
              </a:lnSpc>
              <a:spcBef>
                <a:spcPts val="105"/>
              </a:spcBef>
            </a:pPr>
            <a:r>
              <a:rPr sz="4000" b="1" spc="-5" dirty="0">
                <a:latin typeface="Arial" panose="020B0604020202020204" pitchFamily="34" charset="0"/>
                <a:cs typeface="Arial" panose="020B0604020202020204" pitchFamily="34" charset="0"/>
              </a:rPr>
              <a:t>R</a:t>
            </a:r>
            <a:r>
              <a:rPr sz="4000" b="1" dirty="0">
                <a:latin typeface="Arial" panose="020B0604020202020204" pitchFamily="34" charset="0"/>
                <a:cs typeface="Arial" panose="020B0604020202020204" pitchFamily="34" charset="0"/>
              </a:rPr>
              <a:t>es</a:t>
            </a:r>
            <a:r>
              <a:rPr sz="4000" b="1" spc="5" dirty="0">
                <a:latin typeface="Arial" panose="020B0604020202020204" pitchFamily="34" charset="0"/>
                <a:cs typeface="Arial" panose="020B0604020202020204" pitchFamily="34" charset="0"/>
              </a:rPr>
              <a:t>o</a:t>
            </a:r>
            <a:r>
              <a:rPr sz="4000" b="1" dirty="0">
                <a:latin typeface="Arial" panose="020B0604020202020204" pitchFamily="34" charset="0"/>
                <a:cs typeface="Arial" panose="020B0604020202020204" pitchFamily="34" charset="0"/>
              </a:rPr>
              <a:t>u</a:t>
            </a:r>
            <a:r>
              <a:rPr sz="4000" b="1" spc="-10" dirty="0">
                <a:latin typeface="Arial" panose="020B0604020202020204" pitchFamily="34" charset="0"/>
                <a:cs typeface="Arial" panose="020B0604020202020204" pitchFamily="34" charset="0"/>
              </a:rPr>
              <a:t>r</a:t>
            </a:r>
            <a:r>
              <a:rPr sz="4000" b="1" dirty="0">
                <a:latin typeface="Arial" panose="020B0604020202020204" pitchFamily="34" charset="0"/>
                <a:cs typeface="Arial" panose="020B0604020202020204" pitchFamily="34" charset="0"/>
              </a:rPr>
              <a:t>ces</a:t>
            </a:r>
          </a:p>
        </p:txBody>
      </p:sp>
      <p:sp>
        <p:nvSpPr>
          <p:cNvPr id="4" name="object 4"/>
          <p:cNvSpPr txBox="1"/>
          <p:nvPr/>
        </p:nvSpPr>
        <p:spPr>
          <a:xfrm>
            <a:off x="762000" y="858301"/>
            <a:ext cx="10058400" cy="6630020"/>
          </a:xfrm>
          <a:prstGeom prst="rect">
            <a:avLst/>
          </a:prstGeom>
        </p:spPr>
        <p:txBody>
          <a:bodyPr vert="horz" wrap="square" lIns="0" tIns="86360" rIns="0" bIns="0" rtlCol="0">
            <a:spAutoFit/>
          </a:bodyPr>
          <a:lstStyle/>
          <a:p>
            <a:pPr marL="12700">
              <a:spcBef>
                <a:spcPts val="680"/>
              </a:spcBef>
              <a:tabLst>
                <a:tab pos="285115" algn="l"/>
              </a:tabLst>
            </a:pPr>
            <a:r>
              <a:rPr lang="en-US" sz="2800" b="1" spc="15" dirty="0">
                <a:solidFill>
                  <a:schemeClr val="tx2">
                    <a:lumMod val="75000"/>
                  </a:schemeClr>
                </a:solidFill>
                <a:latin typeface="Arial" panose="020B0604020202020204" pitchFamily="34" charset="0"/>
                <a:cs typeface="Arial" panose="020B0604020202020204" pitchFamily="34" charset="0"/>
              </a:rPr>
              <a:t>Pacific ADA Center</a:t>
            </a:r>
            <a:endParaRPr lang="en-US" sz="2800" b="1" spc="15" dirty="0">
              <a:solidFill>
                <a:schemeClr val="tx2">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571500" indent="-279400">
              <a:spcBef>
                <a:spcPts val="680"/>
              </a:spcBef>
              <a:tabLst>
                <a:tab pos="285115" algn="l"/>
              </a:tabLst>
            </a:pPr>
            <a:r>
              <a:rPr lang="en-US" sz="2800" spc="15" dirty="0">
                <a:solidFill>
                  <a:srgbClr val="4F81BD"/>
                </a:solidFill>
                <a:latin typeface="Wingdings 3"/>
                <a:cs typeface="Wingdings 3"/>
              </a:rPr>
              <a:t></a:t>
            </a:r>
            <a:r>
              <a:rPr lang="en-US" sz="2800" spc="15" dirty="0">
                <a:solidFill>
                  <a:srgbClr val="4F81BD"/>
                </a:solidFill>
                <a:latin typeface="Times New Roman"/>
                <a:cs typeface="Times New Roman"/>
              </a:rPr>
              <a:t>	</a:t>
            </a:r>
            <a:r>
              <a:rPr lang="en-US" sz="2800" spc="-5" dirty="0">
                <a:solidFill>
                  <a:srgbClr val="0000FF"/>
                </a:solidFill>
                <a:uFill>
                  <a:solidFill>
                    <a:srgbClr val="0000FF"/>
                  </a:solidFill>
                </a:uFill>
                <a:latin typeface="Arial" panose="020B0604020202020204" pitchFamily="34" charset="0"/>
                <a:cs typeface="Arial" panose="020B0604020202020204" pitchFamily="34" charset="0"/>
                <a:hlinkClick r:id="rId3"/>
              </a:rPr>
              <a:t>www.adapacific.org/emergency</a:t>
            </a:r>
            <a:endParaRPr lang="en-US" sz="2800" dirty="0">
              <a:latin typeface="Arial" panose="020B0604020202020204" pitchFamily="34" charset="0"/>
              <a:cs typeface="Arial" panose="020B0604020202020204" pitchFamily="34" charset="0"/>
            </a:endParaRPr>
          </a:p>
          <a:p>
            <a:pPr marL="286385">
              <a:spcBef>
                <a:spcPts val="515"/>
              </a:spcBef>
              <a:tabLst>
                <a:tab pos="560705" algn="l"/>
              </a:tabLst>
            </a:pPr>
            <a:r>
              <a:rPr sz="2800" dirty="0">
                <a:solidFill>
                  <a:srgbClr val="4F81BD"/>
                </a:solidFill>
                <a:latin typeface="Wingdings 3"/>
                <a:cs typeface="Wingdings 3"/>
              </a:rPr>
              <a:t></a:t>
            </a:r>
            <a:r>
              <a:rPr sz="2800" dirty="0">
                <a:solidFill>
                  <a:srgbClr val="C0504D"/>
                </a:solidFill>
                <a:latin typeface="Times New Roman"/>
                <a:cs typeface="Times New Roman"/>
              </a:rPr>
              <a:t>	</a:t>
            </a:r>
            <a:r>
              <a:rPr sz="2800" dirty="0">
                <a:solidFill>
                  <a:srgbClr val="1F497D"/>
                </a:solidFill>
                <a:latin typeface="Arial" panose="020B0604020202020204" pitchFamily="34" charset="0"/>
                <a:cs typeface="Arial" panose="020B0604020202020204" pitchFamily="34" charset="0"/>
              </a:rPr>
              <a:t>Checklists and</a:t>
            </a:r>
            <a:r>
              <a:rPr sz="2800" spc="-40" dirty="0">
                <a:solidFill>
                  <a:srgbClr val="1F497D"/>
                </a:solidFill>
                <a:latin typeface="Arial" panose="020B0604020202020204" pitchFamily="34" charset="0"/>
                <a:cs typeface="Arial" panose="020B0604020202020204" pitchFamily="34" charset="0"/>
              </a:rPr>
              <a:t> </a:t>
            </a:r>
            <a:r>
              <a:rPr sz="2800" dirty="0">
                <a:solidFill>
                  <a:srgbClr val="1F497D"/>
                </a:solidFill>
                <a:latin typeface="Arial" panose="020B0604020202020204" pitchFamily="34" charset="0"/>
                <a:cs typeface="Arial" panose="020B0604020202020204" pitchFamily="34" charset="0"/>
              </a:rPr>
              <a:t>toolkits</a:t>
            </a:r>
            <a:r>
              <a:rPr lang="en-US" sz="2800" dirty="0">
                <a:solidFill>
                  <a:srgbClr val="1F497D"/>
                </a:solidFill>
                <a:latin typeface="Arial" panose="020B0604020202020204" pitchFamily="34" charset="0"/>
                <a:cs typeface="Arial" panose="020B0604020202020204" pitchFamily="34" charset="0"/>
              </a:rPr>
              <a:t> (Personal)</a:t>
            </a:r>
          </a:p>
          <a:p>
            <a:pPr marL="1086485" lvl="1" indent="-342900">
              <a:spcBef>
                <a:spcPts val="515"/>
              </a:spcBef>
              <a:buFont typeface="Arial" panose="020B0604020202020204" pitchFamily="34" charset="0"/>
              <a:buChar char="•"/>
              <a:tabLst>
                <a:tab pos="560705" algn="l"/>
              </a:tabLst>
            </a:pPr>
            <a:r>
              <a:rPr lang="en-US" sz="2800" dirty="0">
                <a:solidFill>
                  <a:schemeClr val="tx2">
                    <a:lumMod val="75000"/>
                  </a:schemeClr>
                </a:solidFill>
                <a:latin typeface="Arial" panose="020B0604020202020204" pitchFamily="34" charset="0"/>
                <a:cs typeface="Arial" panose="020B0604020202020204" pitchFamily="34" charset="0"/>
              </a:rPr>
              <a:t>Bedside Emergency Supplies Checklist</a:t>
            </a:r>
          </a:p>
          <a:p>
            <a:pPr marL="1086485" lvl="1" indent="-342900">
              <a:spcBef>
                <a:spcPts val="515"/>
              </a:spcBef>
              <a:buFont typeface="Arial" panose="020B0604020202020204" pitchFamily="34" charset="0"/>
              <a:buChar char="•"/>
              <a:tabLst>
                <a:tab pos="560705" algn="l"/>
              </a:tabLst>
            </a:pPr>
            <a:r>
              <a:rPr lang="en-US" sz="2800" dirty="0">
                <a:solidFill>
                  <a:schemeClr val="tx2">
                    <a:lumMod val="75000"/>
                  </a:schemeClr>
                </a:solidFill>
                <a:latin typeface="Arial" panose="020B0604020202020204" pitchFamily="34" charset="0"/>
                <a:cs typeface="Arial" panose="020B0604020202020204" pitchFamily="34" charset="0"/>
              </a:rPr>
              <a:t>Car Emergency Supplies Kit Checklist</a:t>
            </a:r>
          </a:p>
          <a:p>
            <a:pPr marL="1086485" lvl="1" indent="-342900">
              <a:spcBef>
                <a:spcPts val="515"/>
              </a:spcBef>
              <a:buFont typeface="Arial" panose="020B0604020202020204" pitchFamily="34" charset="0"/>
              <a:buChar char="•"/>
              <a:tabLst>
                <a:tab pos="560705" algn="l"/>
              </a:tabLst>
            </a:pPr>
            <a:r>
              <a:rPr lang="en-US" sz="2800" dirty="0">
                <a:solidFill>
                  <a:schemeClr val="tx2">
                    <a:lumMod val="75000"/>
                  </a:schemeClr>
                </a:solidFill>
                <a:latin typeface="Arial" panose="020B0604020202020204" pitchFamily="34" charset="0"/>
                <a:cs typeface="Arial" panose="020B0604020202020204" pitchFamily="34" charset="0"/>
              </a:rPr>
              <a:t>Carry On You Emergency Supplies Kit Checklist</a:t>
            </a:r>
          </a:p>
          <a:p>
            <a:pPr marL="1086485" lvl="1" indent="-342900">
              <a:spcBef>
                <a:spcPts val="515"/>
              </a:spcBef>
              <a:buFont typeface="Arial" panose="020B0604020202020204" pitchFamily="34" charset="0"/>
              <a:buChar char="•"/>
              <a:tabLst>
                <a:tab pos="560705" algn="l"/>
              </a:tabLst>
            </a:pPr>
            <a:r>
              <a:rPr lang="en-US" sz="2800" dirty="0">
                <a:solidFill>
                  <a:schemeClr val="tx2">
                    <a:lumMod val="75000"/>
                  </a:schemeClr>
                </a:solidFill>
                <a:latin typeface="Arial" panose="020B0604020202020204" pitchFamily="34" charset="0"/>
                <a:cs typeface="Arial" panose="020B0604020202020204" pitchFamily="34" charset="0"/>
              </a:rPr>
              <a:t>Emergency Contact List</a:t>
            </a:r>
          </a:p>
          <a:p>
            <a:pPr marL="1086485" lvl="1" indent="-342900">
              <a:spcBef>
                <a:spcPts val="515"/>
              </a:spcBef>
              <a:buFont typeface="Arial" panose="020B0604020202020204" pitchFamily="34" charset="0"/>
              <a:buChar char="•"/>
              <a:tabLst>
                <a:tab pos="560705" algn="l"/>
              </a:tabLst>
            </a:pPr>
            <a:r>
              <a:rPr lang="en-US" sz="2800" dirty="0">
                <a:solidFill>
                  <a:schemeClr val="tx2">
                    <a:lumMod val="75000"/>
                  </a:schemeClr>
                </a:solidFill>
                <a:latin typeface="Arial" panose="020B0604020202020204" pitchFamily="34" charset="0"/>
                <a:cs typeface="Arial" panose="020B0604020202020204" pitchFamily="34" charset="0"/>
              </a:rPr>
              <a:t>Emergency Food and Water</a:t>
            </a:r>
          </a:p>
          <a:p>
            <a:pPr marL="1086485" lvl="1" indent="-342900">
              <a:spcBef>
                <a:spcPts val="515"/>
              </a:spcBef>
              <a:buFont typeface="Arial" panose="020B0604020202020204" pitchFamily="34" charset="0"/>
              <a:buChar char="•"/>
              <a:tabLst>
                <a:tab pos="560705" algn="l"/>
              </a:tabLst>
            </a:pPr>
            <a:r>
              <a:rPr lang="en-US" sz="2800" dirty="0">
                <a:solidFill>
                  <a:schemeClr val="tx2">
                    <a:lumMod val="75000"/>
                  </a:schemeClr>
                </a:solidFill>
                <a:latin typeface="Arial" panose="020B0604020202020204" pitchFamily="34" charset="0"/>
                <a:cs typeface="Arial" panose="020B0604020202020204" pitchFamily="34" charset="0"/>
              </a:rPr>
              <a:t>Emergency Power Planning</a:t>
            </a:r>
          </a:p>
          <a:p>
            <a:pPr marL="1086485" lvl="1" indent="-342900">
              <a:spcBef>
                <a:spcPts val="515"/>
              </a:spcBef>
              <a:buFont typeface="Arial" panose="020B0604020202020204" pitchFamily="34" charset="0"/>
              <a:buChar char="•"/>
              <a:tabLst>
                <a:tab pos="560705" algn="l"/>
              </a:tabLst>
            </a:pPr>
            <a:r>
              <a:rPr lang="en-US" sz="2800" dirty="0">
                <a:solidFill>
                  <a:schemeClr val="tx2">
                    <a:lumMod val="75000"/>
                  </a:schemeClr>
                </a:solidFill>
                <a:latin typeface="Arial" panose="020B0604020202020204" pitchFamily="34" charset="0"/>
                <a:cs typeface="Arial" panose="020B0604020202020204" pitchFamily="34" charset="0"/>
              </a:rPr>
              <a:t>Emergency Supplies Kits</a:t>
            </a:r>
          </a:p>
          <a:p>
            <a:pPr marL="1086485" lvl="1" indent="-342900">
              <a:spcBef>
                <a:spcPts val="515"/>
              </a:spcBef>
              <a:buFont typeface="Arial" panose="020B0604020202020204" pitchFamily="34" charset="0"/>
              <a:buChar char="•"/>
              <a:tabLst>
                <a:tab pos="560705" algn="l"/>
              </a:tabLst>
            </a:pPr>
            <a:r>
              <a:rPr lang="en-US" sz="2800" dirty="0">
                <a:solidFill>
                  <a:schemeClr val="tx2">
                    <a:lumMod val="75000"/>
                  </a:schemeClr>
                </a:solidFill>
                <a:latin typeface="Arial" panose="020B0604020202020204" pitchFamily="34" charset="0"/>
                <a:cs typeface="Arial" panose="020B0604020202020204" pitchFamily="34" charset="0"/>
              </a:rPr>
              <a:t>Keep Your Important Documents Safe from a Disaster</a:t>
            </a:r>
          </a:p>
          <a:p>
            <a:pPr marL="286385">
              <a:spcBef>
                <a:spcPts val="515"/>
              </a:spcBef>
              <a:tabLst>
                <a:tab pos="560705" algn="l"/>
              </a:tabLst>
            </a:pPr>
            <a:endParaRPr sz="2800" dirty="0">
              <a:latin typeface="Gill Sans MT"/>
              <a:cs typeface="Gill Sans MT"/>
            </a:endParaRPr>
          </a:p>
          <a:p>
            <a:pPr marL="561340" marR="5080" indent="-274320">
              <a:spcBef>
                <a:spcPts val="505"/>
              </a:spcBef>
              <a:tabLst>
                <a:tab pos="560705" algn="l"/>
              </a:tabLst>
            </a:pPr>
            <a:endParaRPr lang="en-US" sz="3750" dirty="0">
              <a:solidFill>
                <a:srgbClr val="1F497D"/>
              </a:solidFill>
              <a:latin typeface="Times New Roman"/>
              <a:cs typeface="Times New Roman"/>
            </a:endParaRPr>
          </a:p>
        </p:txBody>
      </p:sp>
      <p:sp>
        <p:nvSpPr>
          <p:cNvPr id="7" name="Slide Number Placeholder 6"/>
          <p:cNvSpPr>
            <a:spLocks noGrp="1"/>
          </p:cNvSpPr>
          <p:nvPr>
            <p:ph type="sldNum" sz="quarter" idx="4294967295"/>
          </p:nvPr>
        </p:nvSpPr>
        <p:spPr/>
        <p:txBody>
          <a:bodyPr/>
          <a:lstStyle/>
          <a:p>
            <a:fld id="{B6F15528-21DE-4FAA-801E-634DDDAF4B2B}" type="slidenum">
              <a:rPr lang="en-US" smtClean="0"/>
              <a:t>54</a:t>
            </a:fld>
            <a:endParaRPr lang="en-US"/>
          </a:p>
        </p:txBody>
      </p:sp>
    </p:spTree>
    <p:extLst>
      <p:ext uri="{BB962C8B-B14F-4D97-AF65-F5344CB8AC3E}">
        <p14:creationId xmlns:p14="http://schemas.microsoft.com/office/powerpoint/2010/main" val="20236156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059940" y="519438"/>
            <a:ext cx="8169910" cy="629018"/>
          </a:xfrm>
          <a:prstGeom prst="rect">
            <a:avLst/>
          </a:prstGeom>
        </p:spPr>
        <p:txBody>
          <a:bodyPr vert="horz" wrap="square" lIns="0" tIns="13335" rIns="0" bIns="0" rtlCol="0" anchor="ctr">
            <a:spAutoFit/>
          </a:bodyPr>
          <a:lstStyle/>
          <a:p>
            <a:pPr marL="12700" algn="ctr">
              <a:lnSpc>
                <a:spcPct val="100000"/>
              </a:lnSpc>
              <a:spcBef>
                <a:spcPts val="105"/>
              </a:spcBef>
            </a:pPr>
            <a:r>
              <a:rPr sz="4000" b="1" spc="-5" dirty="0">
                <a:latin typeface="Arial" panose="020B0604020202020204" pitchFamily="34" charset="0"/>
                <a:cs typeface="Arial" panose="020B0604020202020204" pitchFamily="34" charset="0"/>
              </a:rPr>
              <a:t>R</a:t>
            </a:r>
            <a:r>
              <a:rPr sz="4000" b="1" dirty="0">
                <a:latin typeface="Arial" panose="020B0604020202020204" pitchFamily="34" charset="0"/>
                <a:cs typeface="Arial" panose="020B0604020202020204" pitchFamily="34" charset="0"/>
              </a:rPr>
              <a:t>es</a:t>
            </a:r>
            <a:r>
              <a:rPr sz="4000" b="1" spc="5" dirty="0">
                <a:latin typeface="Arial" panose="020B0604020202020204" pitchFamily="34" charset="0"/>
                <a:cs typeface="Arial" panose="020B0604020202020204" pitchFamily="34" charset="0"/>
              </a:rPr>
              <a:t>o</a:t>
            </a:r>
            <a:r>
              <a:rPr sz="4000" b="1" dirty="0">
                <a:latin typeface="Arial" panose="020B0604020202020204" pitchFamily="34" charset="0"/>
                <a:cs typeface="Arial" panose="020B0604020202020204" pitchFamily="34" charset="0"/>
              </a:rPr>
              <a:t>u</a:t>
            </a:r>
            <a:r>
              <a:rPr sz="4000" b="1" spc="-10" dirty="0">
                <a:latin typeface="Arial" panose="020B0604020202020204" pitchFamily="34" charset="0"/>
                <a:cs typeface="Arial" panose="020B0604020202020204" pitchFamily="34" charset="0"/>
              </a:rPr>
              <a:t>r</a:t>
            </a:r>
            <a:r>
              <a:rPr sz="4000" b="1" dirty="0">
                <a:latin typeface="Arial" panose="020B0604020202020204" pitchFamily="34" charset="0"/>
                <a:cs typeface="Arial" panose="020B0604020202020204" pitchFamily="34" charset="0"/>
              </a:rPr>
              <a:t>ces</a:t>
            </a:r>
          </a:p>
        </p:txBody>
      </p:sp>
      <p:sp>
        <p:nvSpPr>
          <p:cNvPr id="4" name="object 4"/>
          <p:cNvSpPr txBox="1"/>
          <p:nvPr/>
        </p:nvSpPr>
        <p:spPr>
          <a:xfrm>
            <a:off x="965200" y="1086901"/>
            <a:ext cx="9753599" cy="6419706"/>
          </a:xfrm>
          <a:prstGeom prst="rect">
            <a:avLst/>
          </a:prstGeom>
        </p:spPr>
        <p:txBody>
          <a:bodyPr vert="horz" wrap="square" lIns="0" tIns="86360" rIns="0" bIns="0" rtlCol="0">
            <a:spAutoFit/>
          </a:bodyPr>
          <a:lstStyle/>
          <a:p>
            <a:pPr marL="12700">
              <a:spcBef>
                <a:spcPts val="680"/>
              </a:spcBef>
              <a:tabLst>
                <a:tab pos="285115" algn="l"/>
              </a:tabLst>
            </a:pPr>
            <a:r>
              <a:rPr lang="en-US" sz="2800" b="1" spc="15" dirty="0">
                <a:solidFill>
                  <a:schemeClr val="tx2">
                    <a:lumMod val="75000"/>
                  </a:schemeClr>
                </a:solidFill>
                <a:latin typeface="Arial" panose="020B0604020202020204" pitchFamily="34" charset="0"/>
                <a:cs typeface="Arial" panose="020B0604020202020204" pitchFamily="34" charset="0"/>
              </a:rPr>
              <a:t>Pacific ADA Center</a:t>
            </a:r>
            <a:endParaRPr lang="en-US" sz="2800" b="1" spc="15" dirty="0">
              <a:solidFill>
                <a:schemeClr val="tx2">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571500" indent="-279400">
              <a:spcBef>
                <a:spcPts val="680"/>
              </a:spcBef>
              <a:tabLst>
                <a:tab pos="292100" algn="l"/>
              </a:tabLst>
            </a:pPr>
            <a:r>
              <a:rPr lang="en-US" sz="2800" spc="15" dirty="0">
                <a:solidFill>
                  <a:srgbClr val="4F81BD"/>
                </a:solidFill>
                <a:latin typeface="Wingdings 3"/>
                <a:cs typeface="Wingdings 3"/>
              </a:rPr>
              <a:t></a:t>
            </a:r>
            <a:r>
              <a:rPr lang="en-US" sz="2800" spc="15" dirty="0">
                <a:solidFill>
                  <a:srgbClr val="4F81BD"/>
                </a:solidFill>
                <a:latin typeface="Times New Roman"/>
                <a:cs typeface="Times New Roman"/>
              </a:rPr>
              <a:t>	</a:t>
            </a:r>
            <a:r>
              <a:rPr lang="en-US" sz="2800" spc="-5" dirty="0">
                <a:solidFill>
                  <a:srgbClr val="0000FF"/>
                </a:solidFill>
                <a:uFill>
                  <a:solidFill>
                    <a:srgbClr val="0000FF"/>
                  </a:solidFill>
                </a:uFill>
                <a:latin typeface="Arial" panose="020B0604020202020204" pitchFamily="34" charset="0"/>
                <a:cs typeface="Arial" panose="020B0604020202020204" pitchFamily="34" charset="0"/>
                <a:hlinkClick r:id="rId3"/>
              </a:rPr>
              <a:t>www.adapacific.org/emergency</a:t>
            </a:r>
            <a:endParaRPr lang="en-US" sz="2800" dirty="0">
              <a:latin typeface="Arial" panose="020B0604020202020204" pitchFamily="34" charset="0"/>
              <a:cs typeface="Arial" panose="020B0604020202020204" pitchFamily="34" charset="0"/>
            </a:endParaRPr>
          </a:p>
          <a:p>
            <a:pPr marL="286385">
              <a:spcBef>
                <a:spcPts val="515"/>
              </a:spcBef>
              <a:tabLst>
                <a:tab pos="292100" algn="l"/>
              </a:tabLst>
            </a:pPr>
            <a:r>
              <a:rPr sz="2800" dirty="0">
                <a:solidFill>
                  <a:srgbClr val="4F81BD"/>
                </a:solidFill>
                <a:latin typeface="Wingdings 3"/>
                <a:cs typeface="Wingdings 3"/>
              </a:rPr>
              <a:t></a:t>
            </a:r>
            <a:r>
              <a:rPr sz="2800" dirty="0">
                <a:solidFill>
                  <a:srgbClr val="4F81BD"/>
                </a:solidFill>
                <a:latin typeface="Times New Roman"/>
                <a:cs typeface="Times New Roman"/>
              </a:rPr>
              <a:t>	</a:t>
            </a:r>
            <a:r>
              <a:rPr sz="2800" dirty="0">
                <a:solidFill>
                  <a:schemeClr val="tx2">
                    <a:lumMod val="75000"/>
                  </a:schemeClr>
                </a:solidFill>
                <a:latin typeface="Arial" panose="020B0604020202020204" pitchFamily="34" charset="0"/>
                <a:cs typeface="Arial" panose="020B0604020202020204" pitchFamily="34" charset="0"/>
              </a:rPr>
              <a:t>Checklists and</a:t>
            </a:r>
            <a:r>
              <a:rPr sz="2800" spc="-40" dirty="0">
                <a:solidFill>
                  <a:schemeClr val="tx2">
                    <a:lumMod val="75000"/>
                  </a:schemeClr>
                </a:solidFill>
                <a:latin typeface="Arial" panose="020B0604020202020204" pitchFamily="34" charset="0"/>
                <a:cs typeface="Arial" panose="020B0604020202020204" pitchFamily="34" charset="0"/>
              </a:rPr>
              <a:t> </a:t>
            </a:r>
            <a:r>
              <a:rPr sz="2800" dirty="0">
                <a:solidFill>
                  <a:schemeClr val="tx2">
                    <a:lumMod val="75000"/>
                  </a:schemeClr>
                </a:solidFill>
                <a:latin typeface="Arial" panose="020B0604020202020204" pitchFamily="34" charset="0"/>
                <a:cs typeface="Arial" panose="020B0604020202020204" pitchFamily="34" charset="0"/>
              </a:rPr>
              <a:t>toolkits</a:t>
            </a:r>
            <a:r>
              <a:rPr lang="en-US" sz="2800" dirty="0">
                <a:solidFill>
                  <a:schemeClr val="tx2">
                    <a:lumMod val="75000"/>
                  </a:schemeClr>
                </a:solidFill>
                <a:latin typeface="Arial" panose="020B0604020202020204" pitchFamily="34" charset="0"/>
                <a:cs typeface="Arial" panose="020B0604020202020204" pitchFamily="34" charset="0"/>
              </a:rPr>
              <a:t> (Personal)</a:t>
            </a:r>
          </a:p>
          <a:p>
            <a:pPr marL="1086485" lvl="1" indent="-342900">
              <a:spcBef>
                <a:spcPts val="515"/>
              </a:spcBef>
              <a:buFont typeface="Arial" panose="020B0604020202020204" pitchFamily="34" charset="0"/>
              <a:buChar char="•"/>
              <a:tabLst>
                <a:tab pos="292100" algn="l"/>
              </a:tabLst>
            </a:pPr>
            <a:r>
              <a:rPr lang="en-US" sz="2800" dirty="0">
                <a:solidFill>
                  <a:schemeClr val="tx2">
                    <a:lumMod val="75000"/>
                  </a:schemeClr>
                </a:solidFill>
                <a:latin typeface="Arial" panose="020B0604020202020204" pitchFamily="34" charset="0"/>
                <a:cs typeface="Arial" panose="020B0604020202020204" pitchFamily="34" charset="0"/>
              </a:rPr>
              <a:t>Evacuation Transportation Planning Tips</a:t>
            </a:r>
          </a:p>
          <a:p>
            <a:pPr marL="1086485" lvl="1" indent="-342900">
              <a:spcBef>
                <a:spcPts val="515"/>
              </a:spcBef>
              <a:buFont typeface="Arial" panose="020B0604020202020204" pitchFamily="34" charset="0"/>
              <a:buChar char="•"/>
              <a:tabLst>
                <a:tab pos="292100" algn="l"/>
              </a:tabLst>
            </a:pPr>
            <a:r>
              <a:rPr lang="en-US" sz="2800" dirty="0">
                <a:solidFill>
                  <a:schemeClr val="tx2">
                    <a:lumMod val="75000"/>
                  </a:schemeClr>
                </a:solidFill>
                <a:latin typeface="Arial" panose="020B0604020202020204" pitchFamily="34" charset="0"/>
                <a:cs typeface="Arial" panose="020B0604020202020204" pitchFamily="34" charset="0"/>
              </a:rPr>
              <a:t>Grab and Go Emergency Supplies Kit Checklist</a:t>
            </a:r>
          </a:p>
          <a:p>
            <a:pPr marL="1086485" lvl="1" indent="-342900">
              <a:spcBef>
                <a:spcPts val="515"/>
              </a:spcBef>
              <a:buFont typeface="Arial" panose="020B0604020202020204" pitchFamily="34" charset="0"/>
              <a:buChar char="•"/>
              <a:tabLst>
                <a:tab pos="292100" algn="l"/>
              </a:tabLst>
            </a:pPr>
            <a:r>
              <a:rPr lang="en-US" sz="2800" dirty="0">
                <a:solidFill>
                  <a:schemeClr val="tx2">
                    <a:lumMod val="75000"/>
                  </a:schemeClr>
                </a:solidFill>
                <a:latin typeface="Arial" panose="020B0604020202020204" pitchFamily="34" charset="0"/>
                <a:cs typeface="Arial" panose="020B0604020202020204" pitchFamily="34" charset="0"/>
              </a:rPr>
              <a:t>Grab and Go Emergency Supplies Kit with Daily Use Items Checklist</a:t>
            </a:r>
          </a:p>
          <a:p>
            <a:pPr marL="1086485" lvl="1" indent="-342900">
              <a:spcBef>
                <a:spcPts val="515"/>
              </a:spcBef>
              <a:buFont typeface="Arial" panose="020B0604020202020204" pitchFamily="34" charset="0"/>
              <a:buChar char="•"/>
              <a:tabLst>
                <a:tab pos="292100" algn="l"/>
              </a:tabLst>
            </a:pPr>
            <a:r>
              <a:rPr lang="en-US" sz="2800" dirty="0">
                <a:solidFill>
                  <a:schemeClr val="tx2">
                    <a:lumMod val="75000"/>
                  </a:schemeClr>
                </a:solidFill>
                <a:latin typeface="Arial" panose="020B0604020202020204" pitchFamily="34" charset="0"/>
                <a:cs typeface="Arial" panose="020B0604020202020204" pitchFamily="34" charset="0"/>
              </a:rPr>
              <a:t>Home Emergency Supplies Kit Checklist </a:t>
            </a:r>
          </a:p>
          <a:p>
            <a:pPr marL="286385">
              <a:spcBef>
                <a:spcPts val="515"/>
              </a:spcBef>
              <a:tabLst>
                <a:tab pos="292100" algn="l"/>
              </a:tabLst>
            </a:pPr>
            <a:r>
              <a:rPr lang="en-US" sz="2800" dirty="0">
                <a:solidFill>
                  <a:srgbClr val="4F81BD"/>
                </a:solidFill>
                <a:latin typeface="Wingdings 3"/>
                <a:cs typeface="Wingdings 3"/>
              </a:rPr>
              <a:t></a:t>
            </a:r>
            <a:r>
              <a:rPr lang="en-US" sz="2800" dirty="0">
                <a:solidFill>
                  <a:schemeClr val="tx2">
                    <a:lumMod val="75000"/>
                  </a:schemeClr>
                </a:solidFill>
                <a:latin typeface="Wingdings 3"/>
                <a:cs typeface="Wingdings 3"/>
              </a:rPr>
              <a:t> </a:t>
            </a:r>
            <a:r>
              <a:rPr lang="en-US" sz="2800" dirty="0">
                <a:solidFill>
                  <a:schemeClr val="tx2">
                    <a:lumMod val="75000"/>
                  </a:schemeClr>
                </a:solidFill>
                <a:latin typeface="Arial" panose="020B0604020202020204" pitchFamily="34" charset="0"/>
                <a:cs typeface="Arial" panose="020B0604020202020204" pitchFamily="34" charset="0"/>
              </a:rPr>
              <a:t>Checklists and</a:t>
            </a:r>
            <a:r>
              <a:rPr lang="en-US" sz="2800" spc="-40" dirty="0">
                <a:solidFill>
                  <a:schemeClr val="tx2">
                    <a:lumMod val="75000"/>
                  </a:schemeClr>
                </a:solidFill>
                <a:latin typeface="Arial" panose="020B0604020202020204" pitchFamily="34" charset="0"/>
                <a:cs typeface="Arial" panose="020B0604020202020204" pitchFamily="34" charset="0"/>
              </a:rPr>
              <a:t> </a:t>
            </a:r>
            <a:r>
              <a:rPr lang="en-US" sz="2800" dirty="0">
                <a:solidFill>
                  <a:schemeClr val="tx2">
                    <a:lumMod val="75000"/>
                  </a:schemeClr>
                </a:solidFill>
                <a:latin typeface="Arial" panose="020B0604020202020204" pitchFamily="34" charset="0"/>
                <a:cs typeface="Arial" panose="020B0604020202020204" pitchFamily="34" charset="0"/>
              </a:rPr>
              <a:t>toolkits (Agencies)</a:t>
            </a:r>
          </a:p>
          <a:p>
            <a:pPr marL="1086485" lvl="1" indent="-342900">
              <a:spcBef>
                <a:spcPts val="515"/>
              </a:spcBef>
              <a:buFont typeface="Arial" panose="020B0604020202020204" pitchFamily="34" charset="0"/>
              <a:buChar char="•"/>
              <a:tabLst>
                <a:tab pos="292100" algn="l"/>
              </a:tabLst>
            </a:pPr>
            <a:r>
              <a:rPr lang="en-US" sz="2800" dirty="0">
                <a:solidFill>
                  <a:schemeClr val="tx2">
                    <a:lumMod val="75000"/>
                  </a:schemeClr>
                </a:solidFill>
                <a:latin typeface="Arial" panose="020B0604020202020204" pitchFamily="34" charset="0"/>
                <a:cs typeface="Arial" panose="020B0604020202020204" pitchFamily="34" charset="0"/>
              </a:rPr>
              <a:t>Maintaining Site Accessibility Checklist</a:t>
            </a:r>
          </a:p>
          <a:p>
            <a:pPr marL="1086485" lvl="1" indent="-342900">
              <a:spcBef>
                <a:spcPts val="515"/>
              </a:spcBef>
              <a:buFont typeface="Arial" panose="020B0604020202020204" pitchFamily="34" charset="0"/>
              <a:buChar char="•"/>
              <a:tabLst>
                <a:tab pos="292100" algn="l"/>
              </a:tabLst>
            </a:pPr>
            <a:r>
              <a:rPr lang="en-US" sz="2800" dirty="0">
                <a:solidFill>
                  <a:schemeClr val="tx2">
                    <a:lumMod val="75000"/>
                  </a:schemeClr>
                </a:solidFill>
                <a:latin typeface="Arial" panose="020B0604020202020204" pitchFamily="34" charset="0"/>
                <a:cs typeface="Arial" panose="020B0604020202020204" pitchFamily="34" charset="0"/>
              </a:rPr>
              <a:t>Press Conference Checklist</a:t>
            </a:r>
          </a:p>
          <a:p>
            <a:pPr marL="286385">
              <a:spcBef>
                <a:spcPts val="515"/>
              </a:spcBef>
              <a:tabLst>
                <a:tab pos="560705" algn="l"/>
              </a:tabLst>
            </a:pPr>
            <a:endParaRPr sz="2800" dirty="0">
              <a:latin typeface="Gill Sans MT"/>
              <a:cs typeface="Gill Sans MT"/>
            </a:endParaRPr>
          </a:p>
          <a:p>
            <a:pPr marL="561340" marR="5080" indent="-274320">
              <a:spcBef>
                <a:spcPts val="505"/>
              </a:spcBef>
              <a:tabLst>
                <a:tab pos="560705" algn="l"/>
              </a:tabLst>
            </a:pPr>
            <a:endParaRPr lang="en-US" sz="2800" dirty="0">
              <a:solidFill>
                <a:srgbClr val="1F497D"/>
              </a:solidFill>
              <a:latin typeface="Times New Roman"/>
              <a:cs typeface="Times New Roman"/>
            </a:endParaRPr>
          </a:p>
        </p:txBody>
      </p:sp>
      <p:sp>
        <p:nvSpPr>
          <p:cNvPr id="7" name="Slide Number Placeholder 6"/>
          <p:cNvSpPr>
            <a:spLocks noGrp="1"/>
          </p:cNvSpPr>
          <p:nvPr>
            <p:ph type="sldNum" sz="quarter" idx="4294967295"/>
          </p:nvPr>
        </p:nvSpPr>
        <p:spPr/>
        <p:txBody>
          <a:bodyPr/>
          <a:lstStyle/>
          <a:p>
            <a:fld id="{B6F15528-21DE-4FAA-801E-634DDDAF4B2B}" type="slidenum">
              <a:rPr lang="en-US" smtClean="0"/>
              <a:t>55</a:t>
            </a:fld>
            <a:endParaRPr lang="en-US"/>
          </a:p>
        </p:txBody>
      </p:sp>
    </p:spTree>
    <p:extLst>
      <p:ext uri="{BB962C8B-B14F-4D97-AF65-F5344CB8AC3E}">
        <p14:creationId xmlns:p14="http://schemas.microsoft.com/office/powerpoint/2010/main" val="42253276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t>Pacific ADA Center </a:t>
            </a:r>
            <a:br>
              <a:rPr lang="en-US" sz="4000" b="1" dirty="0"/>
            </a:br>
            <a:r>
              <a:rPr lang="en-US" sz="4000" b="1" dirty="0"/>
              <a:t>Resource Page on COVID -19</a:t>
            </a:r>
          </a:p>
        </p:txBody>
      </p:sp>
      <p:sp>
        <p:nvSpPr>
          <p:cNvPr id="3" name="Content Placeholder 2"/>
          <p:cNvSpPr>
            <a:spLocks noGrp="1"/>
          </p:cNvSpPr>
          <p:nvPr>
            <p:ph idx="1"/>
          </p:nvPr>
        </p:nvSpPr>
        <p:spPr>
          <a:xfrm>
            <a:off x="838200" y="2154477"/>
            <a:ext cx="10515600" cy="4022486"/>
          </a:xfrm>
        </p:spPr>
        <p:txBody>
          <a:bodyPr>
            <a:normAutofit/>
          </a:bodyPr>
          <a:lstStyle/>
          <a:p>
            <a:pPr marL="0" indent="0" algn="ctr">
              <a:buNone/>
            </a:pPr>
            <a:r>
              <a:rPr lang="en-US" sz="3200" b="1" dirty="0">
                <a:hlinkClick r:id="rId3"/>
              </a:rPr>
              <a:t>www.adapacific.org/COVID19</a:t>
            </a:r>
            <a:r>
              <a:rPr lang="en-US" sz="3200" b="1" dirty="0"/>
              <a:t> </a:t>
            </a:r>
          </a:p>
        </p:txBody>
      </p:sp>
    </p:spTree>
    <p:extLst>
      <p:ext uri="{BB962C8B-B14F-4D97-AF65-F5344CB8AC3E}">
        <p14:creationId xmlns:p14="http://schemas.microsoft.com/office/powerpoint/2010/main" val="42539318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47701" y="546310"/>
            <a:ext cx="10125074" cy="567463"/>
          </a:xfrm>
          <a:prstGeom prst="rect">
            <a:avLst/>
          </a:prstGeom>
        </p:spPr>
        <p:txBody>
          <a:bodyPr vert="horz" wrap="square" lIns="0" tIns="13335" rIns="0" bIns="0" rtlCol="0" anchor="ctr">
            <a:spAutoFit/>
          </a:bodyPr>
          <a:lstStyle/>
          <a:p>
            <a:pPr marL="12700" algn="ctr">
              <a:lnSpc>
                <a:spcPct val="100000"/>
              </a:lnSpc>
              <a:spcBef>
                <a:spcPts val="105"/>
              </a:spcBef>
            </a:pPr>
            <a:r>
              <a:rPr lang="en-US" sz="3600" b="1" spc="-5" dirty="0">
                <a:latin typeface="Arial" panose="020B0604020202020204" pitchFamily="34" charset="0"/>
                <a:cs typeface="Arial" panose="020B0604020202020204" pitchFamily="34" charset="0"/>
              </a:rPr>
              <a:t>Bibliography</a:t>
            </a:r>
            <a:endParaRPr sz="3600" b="1" dirty="0">
              <a:latin typeface="Arial" panose="020B0604020202020204" pitchFamily="34" charset="0"/>
              <a:cs typeface="Arial" panose="020B0604020202020204" pitchFamily="34" charset="0"/>
            </a:endParaRPr>
          </a:p>
        </p:txBody>
      </p:sp>
      <p:sp>
        <p:nvSpPr>
          <p:cNvPr id="4" name="object 4"/>
          <p:cNvSpPr txBox="1"/>
          <p:nvPr/>
        </p:nvSpPr>
        <p:spPr>
          <a:xfrm>
            <a:off x="647700" y="1327082"/>
            <a:ext cx="10706100" cy="6083717"/>
          </a:xfrm>
          <a:prstGeom prst="rect">
            <a:avLst/>
          </a:prstGeom>
        </p:spPr>
        <p:txBody>
          <a:bodyPr vert="horz" wrap="square" lIns="0" tIns="86360" rIns="0" bIns="0" rtlCol="0">
            <a:spAutoFit/>
          </a:bodyPr>
          <a:lstStyle/>
          <a:p>
            <a:pPr marL="461963" indent="-449263">
              <a:spcBef>
                <a:spcPts val="680"/>
              </a:spcBef>
              <a:tabLst>
                <a:tab pos="285115" algn="l"/>
              </a:tabLst>
            </a:pPr>
            <a:r>
              <a:rPr lang="en-US" sz="2400" spc="10" dirty="0">
                <a:solidFill>
                  <a:srgbClr val="4F81BD"/>
                </a:solidFill>
                <a:latin typeface="Wingdings 3"/>
                <a:cs typeface="Wingdings 3"/>
              </a:rPr>
              <a:t> </a:t>
            </a:r>
            <a:r>
              <a:rPr lang="en-US" sz="2800" spc="15" dirty="0">
                <a:solidFill>
                  <a:schemeClr val="tx2">
                    <a:lumMod val="75000"/>
                  </a:schemeClr>
                </a:solidFill>
                <a:latin typeface="Arial" panose="020B0604020202020204" pitchFamily="34" charset="0"/>
                <a:cs typeface="Arial" panose="020B0604020202020204" pitchFamily="34" charset="0"/>
              </a:rPr>
              <a:t>FEMA Guidance for Functional Needs Support Services</a:t>
            </a:r>
          </a:p>
          <a:p>
            <a:pPr marL="461963" indent="-449263">
              <a:spcBef>
                <a:spcPts val="680"/>
              </a:spcBef>
              <a:tabLst>
                <a:tab pos="285115" algn="l"/>
              </a:tabLst>
            </a:pPr>
            <a:r>
              <a:rPr lang="en-US" sz="2800" spc="15" dirty="0">
                <a:solidFill>
                  <a:schemeClr val="tx2">
                    <a:lumMod val="75000"/>
                  </a:schemeClr>
                </a:solidFill>
                <a:latin typeface="Arial" panose="020B0604020202020204" pitchFamily="34" charset="0"/>
                <a:cs typeface="Arial" panose="020B0604020202020204" pitchFamily="34" charset="0"/>
              </a:rPr>
              <a:t>		</a:t>
            </a:r>
            <a:r>
              <a:rPr lang="en-US" sz="2800" spc="15" dirty="0">
                <a:solidFill>
                  <a:schemeClr val="tx2">
                    <a:lumMod val="75000"/>
                  </a:schemeClr>
                </a:solidFill>
                <a:latin typeface="Arial" panose="020B0604020202020204" pitchFamily="34" charset="0"/>
                <a:cs typeface="Arial" panose="020B0604020202020204" pitchFamily="34" charset="0"/>
                <a:hlinkClick r:id="rId3"/>
              </a:rPr>
              <a:t>https://www.fema.gov/media-library-data/20130726-1831-250457316/fnss_guidance.pdf</a:t>
            </a:r>
            <a:r>
              <a:rPr lang="en-US" sz="2800" spc="15" dirty="0">
                <a:solidFill>
                  <a:schemeClr val="tx2">
                    <a:lumMod val="75000"/>
                  </a:schemeClr>
                </a:solidFill>
                <a:latin typeface="Arial" panose="020B0604020202020204" pitchFamily="34" charset="0"/>
                <a:cs typeface="Arial" panose="020B0604020202020204" pitchFamily="34" charset="0"/>
              </a:rPr>
              <a:t> </a:t>
            </a:r>
          </a:p>
          <a:p>
            <a:pPr marL="461963" indent="-449263">
              <a:spcBef>
                <a:spcPts val="680"/>
              </a:spcBef>
              <a:tabLst>
                <a:tab pos="285115" algn="l"/>
              </a:tabLst>
            </a:pPr>
            <a:r>
              <a:rPr lang="en-US" sz="2400" spc="10" dirty="0">
                <a:solidFill>
                  <a:srgbClr val="4F81BD"/>
                </a:solidFill>
                <a:latin typeface="Wingdings 3"/>
                <a:cs typeface="Wingdings 3"/>
              </a:rPr>
              <a:t></a:t>
            </a:r>
            <a:r>
              <a:rPr lang="en-US" sz="2300" spc="15" dirty="0">
                <a:solidFill>
                  <a:schemeClr val="tx2">
                    <a:lumMod val="75000"/>
                  </a:schemeClr>
                </a:solidFill>
                <a:latin typeface="Gill Sans MT" panose="020B0502020104020203" pitchFamily="34" charset="0"/>
                <a:cs typeface="Wingdings 3"/>
              </a:rPr>
              <a:t>		</a:t>
            </a:r>
            <a:r>
              <a:rPr lang="en-US" sz="2800" spc="15" dirty="0">
                <a:solidFill>
                  <a:schemeClr val="tx2">
                    <a:lumMod val="75000"/>
                  </a:schemeClr>
                </a:solidFill>
                <a:latin typeface="Arial" panose="020B0604020202020204" pitchFamily="34" charset="0"/>
                <a:cs typeface="Arial" panose="020B0604020202020204" pitchFamily="34" charset="0"/>
              </a:rPr>
              <a:t>ADA Web Courses</a:t>
            </a:r>
          </a:p>
          <a:p>
            <a:pPr marL="461963" indent="-449263">
              <a:spcBef>
                <a:spcPts val="680"/>
              </a:spcBef>
              <a:tabLst>
                <a:tab pos="285115" algn="l"/>
              </a:tabLst>
            </a:pPr>
            <a:r>
              <a:rPr lang="en-US" sz="2800" spc="15" dirty="0">
                <a:solidFill>
                  <a:schemeClr val="tx2">
                    <a:lumMod val="75000"/>
                  </a:schemeClr>
                </a:solidFill>
                <a:latin typeface="Arial" panose="020B0604020202020204" pitchFamily="34" charset="0"/>
                <a:cs typeface="Arial" panose="020B0604020202020204" pitchFamily="34" charset="0"/>
              </a:rPr>
              <a:t>		</a:t>
            </a:r>
            <a:r>
              <a:rPr lang="en-US" sz="2800" spc="15" dirty="0">
                <a:solidFill>
                  <a:schemeClr val="tx2">
                    <a:lumMod val="75000"/>
                  </a:schemeClr>
                </a:solidFill>
                <a:latin typeface="Arial" panose="020B0604020202020204" pitchFamily="34" charset="0"/>
                <a:cs typeface="Arial" panose="020B0604020202020204" pitchFamily="34" charset="0"/>
                <a:hlinkClick r:id="rId4"/>
              </a:rPr>
              <a:t>https://www.adapacific.org/training-ada-basic-web-course</a:t>
            </a:r>
            <a:r>
              <a:rPr lang="en-US" sz="2800" spc="15" dirty="0">
                <a:solidFill>
                  <a:schemeClr val="tx2">
                    <a:lumMod val="75000"/>
                  </a:schemeClr>
                </a:solidFill>
                <a:latin typeface="Arial" panose="020B0604020202020204" pitchFamily="34" charset="0"/>
                <a:cs typeface="Arial" panose="020B0604020202020204" pitchFamily="34" charset="0"/>
              </a:rPr>
              <a:t> </a:t>
            </a:r>
          </a:p>
          <a:p>
            <a:pPr marL="461963" indent="-449263">
              <a:spcBef>
                <a:spcPts val="680"/>
              </a:spcBef>
              <a:tabLst>
                <a:tab pos="285115" algn="l"/>
              </a:tabLst>
            </a:pPr>
            <a:r>
              <a:rPr lang="en-US" sz="2400" spc="10" dirty="0">
                <a:solidFill>
                  <a:srgbClr val="4F81BD"/>
                </a:solidFill>
                <a:latin typeface="Wingdings 3"/>
                <a:cs typeface="Wingdings 3"/>
              </a:rPr>
              <a:t> </a:t>
            </a:r>
            <a:r>
              <a:rPr lang="en-US" sz="2800" spc="15" dirty="0">
                <a:solidFill>
                  <a:schemeClr val="tx2">
                    <a:lumMod val="75000"/>
                  </a:schemeClr>
                </a:solidFill>
                <a:latin typeface="Arial" panose="020B0604020202020204" pitchFamily="34" charset="0"/>
                <a:cs typeface="Arial" panose="020B0604020202020204" pitchFamily="34" charset="0"/>
              </a:rPr>
              <a:t>Annual Disability Statistics Compendium</a:t>
            </a:r>
          </a:p>
          <a:p>
            <a:pPr marL="461963" indent="-449263">
              <a:spcBef>
                <a:spcPts val="680"/>
              </a:spcBef>
              <a:tabLst>
                <a:tab pos="285115" algn="l"/>
              </a:tabLst>
            </a:pPr>
            <a:r>
              <a:rPr lang="en-US" sz="2800" spc="15" dirty="0">
                <a:solidFill>
                  <a:schemeClr val="tx2">
                    <a:lumMod val="75000"/>
                  </a:schemeClr>
                </a:solidFill>
                <a:latin typeface="Arial" panose="020B0604020202020204" pitchFamily="34" charset="0"/>
                <a:cs typeface="Arial" panose="020B0604020202020204" pitchFamily="34" charset="0"/>
              </a:rPr>
              <a:t>		</a:t>
            </a:r>
            <a:r>
              <a:rPr lang="en-US" sz="2800" spc="15" dirty="0">
                <a:solidFill>
                  <a:schemeClr val="tx2">
                    <a:lumMod val="75000"/>
                  </a:schemeClr>
                </a:solidFill>
                <a:latin typeface="Arial" panose="020B0604020202020204" pitchFamily="34" charset="0"/>
                <a:cs typeface="Arial" panose="020B0604020202020204" pitchFamily="34" charset="0"/>
                <a:hlinkClick r:id="rId5"/>
              </a:rPr>
              <a:t>https://disabilitycompendium.org/</a:t>
            </a:r>
            <a:r>
              <a:rPr lang="en-US" sz="2800" spc="15" dirty="0">
                <a:solidFill>
                  <a:schemeClr val="tx2">
                    <a:lumMod val="75000"/>
                  </a:schemeClr>
                </a:solidFill>
                <a:latin typeface="Arial" panose="020B0604020202020204" pitchFamily="34" charset="0"/>
                <a:cs typeface="Arial" panose="020B0604020202020204" pitchFamily="34" charset="0"/>
              </a:rPr>
              <a:t> </a:t>
            </a:r>
          </a:p>
          <a:p>
            <a:pPr marL="461963" indent="-449263">
              <a:spcBef>
                <a:spcPts val="680"/>
              </a:spcBef>
              <a:tabLst>
                <a:tab pos="285115" algn="l"/>
              </a:tabLst>
            </a:pPr>
            <a:r>
              <a:rPr lang="en-US" sz="2400" spc="10" dirty="0">
                <a:solidFill>
                  <a:srgbClr val="4F81BD"/>
                </a:solidFill>
                <a:latin typeface="Wingdings 3"/>
                <a:cs typeface="Wingdings 3"/>
              </a:rPr>
              <a:t>		</a:t>
            </a:r>
            <a:r>
              <a:rPr lang="en-US" sz="2800" spc="15" dirty="0">
                <a:solidFill>
                  <a:schemeClr val="tx2">
                    <a:lumMod val="75000"/>
                  </a:schemeClr>
                </a:solidFill>
                <a:latin typeface="Arial" panose="020B0604020202020204" pitchFamily="34" charset="0"/>
                <a:cs typeface="Arial" panose="020B0604020202020204" pitchFamily="34" charset="0"/>
              </a:rPr>
              <a:t>“Emergency Preparedness in a Sample of Persons with Disabilities” by Gershon et al.</a:t>
            </a:r>
          </a:p>
          <a:p>
            <a:pPr marL="461963" indent="-449263">
              <a:spcBef>
                <a:spcPts val="680"/>
              </a:spcBef>
              <a:tabLst>
                <a:tab pos="285115" algn="l"/>
              </a:tabLst>
            </a:pPr>
            <a:r>
              <a:rPr lang="en-US" sz="2800" spc="15" dirty="0">
                <a:solidFill>
                  <a:schemeClr val="tx2">
                    <a:lumMod val="75000"/>
                  </a:schemeClr>
                </a:solidFill>
                <a:latin typeface="Arial" panose="020B0604020202020204" pitchFamily="34" charset="0"/>
                <a:cs typeface="Arial" panose="020B0604020202020204" pitchFamily="34" charset="0"/>
              </a:rPr>
              <a:t>		</a:t>
            </a:r>
            <a:r>
              <a:rPr lang="en-US" sz="2800" spc="15" dirty="0">
                <a:solidFill>
                  <a:schemeClr val="tx2">
                    <a:lumMod val="75000"/>
                  </a:schemeClr>
                </a:solidFill>
                <a:latin typeface="Arial" panose="020B0604020202020204" pitchFamily="34" charset="0"/>
                <a:cs typeface="Arial" panose="020B0604020202020204" pitchFamily="34" charset="0"/>
                <a:hlinkClick r:id="rId6"/>
              </a:rPr>
              <a:t>https://www.ncbi.nlm.nih.gov/pubmed/23716372</a:t>
            </a:r>
            <a:r>
              <a:rPr lang="en-US" sz="2800" spc="15" dirty="0">
                <a:solidFill>
                  <a:schemeClr val="tx2">
                    <a:lumMod val="75000"/>
                  </a:schemeClr>
                </a:solidFill>
                <a:latin typeface="Arial" panose="020B0604020202020204" pitchFamily="34" charset="0"/>
                <a:cs typeface="Arial" panose="020B0604020202020204" pitchFamily="34" charset="0"/>
              </a:rPr>
              <a:t> </a:t>
            </a:r>
          </a:p>
          <a:p>
            <a:pPr marL="286385">
              <a:spcBef>
                <a:spcPts val="515"/>
              </a:spcBef>
              <a:tabLst>
                <a:tab pos="560705" algn="l"/>
              </a:tabLst>
            </a:pPr>
            <a:endParaRPr sz="2300" dirty="0">
              <a:latin typeface="Gill Sans MT"/>
              <a:cs typeface="Gill Sans MT"/>
            </a:endParaRPr>
          </a:p>
          <a:p>
            <a:pPr marL="561340" marR="5080" indent="-274320">
              <a:spcBef>
                <a:spcPts val="505"/>
              </a:spcBef>
              <a:tabLst>
                <a:tab pos="560705" algn="l"/>
              </a:tabLst>
            </a:pPr>
            <a:endParaRPr lang="en-US" sz="3750" dirty="0">
              <a:solidFill>
                <a:srgbClr val="1F497D"/>
              </a:solidFill>
              <a:latin typeface="Times New Roman"/>
              <a:cs typeface="Times New Roman"/>
            </a:endParaRPr>
          </a:p>
        </p:txBody>
      </p:sp>
      <p:sp>
        <p:nvSpPr>
          <p:cNvPr id="7" name="Slide Number Placeholder 6"/>
          <p:cNvSpPr>
            <a:spLocks noGrp="1"/>
          </p:cNvSpPr>
          <p:nvPr>
            <p:ph type="sldNum" sz="quarter" idx="4294967295"/>
          </p:nvPr>
        </p:nvSpPr>
        <p:spPr/>
        <p:txBody>
          <a:bodyPr/>
          <a:lstStyle/>
          <a:p>
            <a:fld id="{B6F15528-21DE-4FAA-801E-634DDDAF4B2B}" type="slidenum">
              <a:rPr lang="en-US" smtClean="0"/>
              <a:t>57</a:t>
            </a:fld>
            <a:endParaRPr lang="en-US"/>
          </a:p>
        </p:txBody>
      </p:sp>
    </p:spTree>
    <p:extLst>
      <p:ext uri="{BB962C8B-B14F-4D97-AF65-F5344CB8AC3E}">
        <p14:creationId xmlns:p14="http://schemas.microsoft.com/office/powerpoint/2010/main" val="3127887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000" b="1" dirty="0">
                <a:solidFill>
                  <a:schemeClr val="tx2"/>
                </a:solidFill>
                <a:latin typeface="Arial" panose="020B0604020202020204" pitchFamily="34" charset="0"/>
                <a:cs typeface="Arial" panose="020B0604020202020204" pitchFamily="34" charset="0"/>
              </a:rPr>
              <a:t>Re</a:t>
            </a:r>
            <a:r>
              <a:rPr lang="en-US" sz="4000" b="1" spc="-5" dirty="0">
                <a:solidFill>
                  <a:schemeClr val="tx2"/>
                </a:solidFill>
                <a:latin typeface="Arial" panose="020B0604020202020204" pitchFamily="34" charset="0"/>
                <a:cs typeface="Arial" panose="020B0604020202020204" pitchFamily="34" charset="0"/>
              </a:rPr>
              <a:t>sponsibili</a:t>
            </a:r>
            <a:r>
              <a:rPr lang="en-US" sz="4000" b="1" dirty="0">
                <a:solidFill>
                  <a:schemeClr val="tx2"/>
                </a:solidFill>
                <a:latin typeface="Arial" panose="020B0604020202020204" pitchFamily="34" charset="0"/>
                <a:cs typeface="Arial" panose="020B0604020202020204" pitchFamily="34" charset="0"/>
              </a:rPr>
              <a:t>ties under Title II of the ADA</a:t>
            </a:r>
          </a:p>
        </p:txBody>
      </p:sp>
      <p:sp>
        <p:nvSpPr>
          <p:cNvPr id="5" name="Content Placeholder 4"/>
          <p:cNvSpPr>
            <a:spLocks noGrp="1"/>
          </p:cNvSpPr>
          <p:nvPr>
            <p:ph idx="1"/>
          </p:nvPr>
        </p:nvSpPr>
        <p:spPr>
          <a:xfrm>
            <a:off x="838200" y="1825624"/>
            <a:ext cx="10515600" cy="5032375"/>
          </a:xfrm>
        </p:spPr>
        <p:txBody>
          <a:bodyPr>
            <a:normAutofit lnSpcReduction="10000"/>
          </a:bodyPr>
          <a:lstStyle/>
          <a:p>
            <a:r>
              <a:rPr lang="en-US" sz="3200" dirty="0"/>
              <a:t>State and local governments </a:t>
            </a:r>
            <a:r>
              <a:rPr lang="en-US" sz="3200" b="1" i="1" dirty="0">
                <a:solidFill>
                  <a:srgbClr val="FF0000"/>
                </a:solidFill>
              </a:rPr>
              <a:t>must comply </a:t>
            </a:r>
            <a:r>
              <a:rPr lang="en-US" sz="3200" dirty="0"/>
              <a:t>with Title II of the ADA in the emergency and disaster-related programs, services, and activities they provide.</a:t>
            </a:r>
          </a:p>
          <a:p>
            <a:r>
              <a:rPr lang="en-US" sz="3200" dirty="0"/>
              <a:t>Therefore, under Title II of the ADA, emergency programs, services, activities, and facilities </a:t>
            </a:r>
            <a:r>
              <a:rPr lang="en-US" sz="3200" b="1" dirty="0">
                <a:solidFill>
                  <a:srgbClr val="FF0000"/>
                </a:solidFill>
              </a:rPr>
              <a:t>must be accessible</a:t>
            </a:r>
            <a:r>
              <a:rPr lang="en-US" sz="3200" b="1" dirty="0"/>
              <a:t> </a:t>
            </a:r>
            <a:r>
              <a:rPr lang="en-US" sz="3200" dirty="0"/>
              <a:t>to people with disabilities. </a:t>
            </a:r>
          </a:p>
          <a:p>
            <a:r>
              <a:rPr lang="en-US" sz="3200" dirty="0"/>
              <a:t>This requirement </a:t>
            </a:r>
            <a:r>
              <a:rPr lang="en-US" sz="3200" b="1" dirty="0">
                <a:solidFill>
                  <a:srgbClr val="FF0000"/>
                </a:solidFill>
              </a:rPr>
              <a:t>applies</a:t>
            </a:r>
            <a:r>
              <a:rPr lang="en-US" sz="3200" dirty="0"/>
              <a:t> to programs, services, and activities provided directly by state and local governments as well as those provided through </a:t>
            </a:r>
            <a:r>
              <a:rPr lang="en-US" sz="3200" b="1" dirty="0">
                <a:solidFill>
                  <a:srgbClr val="FF0000"/>
                </a:solidFill>
              </a:rPr>
              <a:t>third parties</a:t>
            </a:r>
            <a:r>
              <a:rPr lang="en-US" sz="3200" dirty="0"/>
              <a:t>, such as the American Red Cross, private nonprofit organizations, and religious entities.</a:t>
            </a:r>
          </a:p>
          <a:p>
            <a:pPr marL="0" indent="0">
              <a:buNone/>
            </a:pPr>
            <a:endParaRPr lang="en-US" sz="3200" dirty="0"/>
          </a:p>
          <a:p>
            <a:endParaRPr lang="en-US" sz="3200"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D6E27486-41E3-4858-ACEA-33F05B7D6269}" type="slidenum">
              <a:rPr lang="en-US" smtClean="0"/>
              <a:t>6</a:t>
            </a:fld>
            <a:endParaRPr lang="en-US"/>
          </a:p>
        </p:txBody>
      </p:sp>
    </p:spTree>
    <p:extLst>
      <p:ext uri="{BB962C8B-B14F-4D97-AF65-F5344CB8AC3E}">
        <p14:creationId xmlns:p14="http://schemas.microsoft.com/office/powerpoint/2010/main" val="2566780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000" b="1" spc="-5" dirty="0">
                <a:solidFill>
                  <a:srgbClr val="1F497D"/>
                </a:solidFill>
                <a:latin typeface="Arial" panose="020B0604020202020204" pitchFamily="34" charset="0"/>
                <a:cs typeface="Arial" panose="020B0604020202020204" pitchFamily="34" charset="0"/>
              </a:rPr>
              <a:t>ADA Coordinators </a:t>
            </a:r>
          </a:p>
        </p:txBody>
      </p:sp>
      <p:sp>
        <p:nvSpPr>
          <p:cNvPr id="5" name="Content Placeholder 4"/>
          <p:cNvSpPr>
            <a:spLocks noGrp="1"/>
          </p:cNvSpPr>
          <p:nvPr>
            <p:ph idx="1"/>
          </p:nvPr>
        </p:nvSpPr>
        <p:spPr>
          <a:xfrm>
            <a:off x="404446" y="1478280"/>
            <a:ext cx="11787554" cy="5258851"/>
          </a:xfrm>
        </p:spPr>
        <p:txBody>
          <a:bodyPr>
            <a:normAutofit/>
          </a:bodyPr>
          <a:lstStyle/>
          <a:p>
            <a:r>
              <a:rPr lang="en-US" sz="3200" dirty="0"/>
              <a:t>Under Title II of the ADA, state and local governments with 50 or more employees must appoint an ADA Coordinator.</a:t>
            </a:r>
          </a:p>
          <a:p>
            <a:r>
              <a:rPr lang="en-US" sz="3200" dirty="0"/>
              <a:t>The ADA Coordinator implements and coordinates all ADA compliance activities.</a:t>
            </a:r>
          </a:p>
          <a:p>
            <a:r>
              <a:rPr lang="en-US" sz="3200" dirty="0"/>
              <a:t>Conducts self-evaluations and develops plans.</a:t>
            </a:r>
          </a:p>
          <a:p>
            <a:r>
              <a:rPr lang="en-US" sz="3200" dirty="0"/>
              <a:t>Monitors implementation of plans.</a:t>
            </a:r>
          </a:p>
          <a:p>
            <a:r>
              <a:rPr lang="en-US" sz="3200" dirty="0"/>
              <a:t>Handles requests for aides and services</a:t>
            </a:r>
            <a:r>
              <a:rPr lang="en-US" dirty="0"/>
              <a:t>.</a:t>
            </a:r>
          </a:p>
        </p:txBody>
      </p:sp>
      <p:sp>
        <p:nvSpPr>
          <p:cNvPr id="3" name="Slide Number Placeholder 2"/>
          <p:cNvSpPr>
            <a:spLocks noGrp="1"/>
          </p:cNvSpPr>
          <p:nvPr>
            <p:ph type="sldNum" sz="quarter" idx="12"/>
          </p:nvPr>
        </p:nvSpPr>
        <p:spPr/>
        <p:txBody>
          <a:bodyPr/>
          <a:lstStyle/>
          <a:p>
            <a:fld id="{D6E27486-41E3-4858-ACEA-33F05B7D6269}" type="slidenum">
              <a:rPr lang="en-US" smtClean="0"/>
              <a:t>7</a:t>
            </a:fld>
            <a:endParaRPr lang="en-US"/>
          </a:p>
        </p:txBody>
      </p:sp>
    </p:spTree>
    <p:extLst>
      <p:ext uri="{BB962C8B-B14F-4D97-AF65-F5344CB8AC3E}">
        <p14:creationId xmlns:p14="http://schemas.microsoft.com/office/powerpoint/2010/main" val="318234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spc="-5" dirty="0">
                <a:solidFill>
                  <a:srgbClr val="1F497D"/>
                </a:solidFill>
              </a:rPr>
              <a:t>ADA Coordinators, continued </a:t>
            </a:r>
            <a:endParaRPr lang="en-US" sz="4000" dirty="0"/>
          </a:p>
        </p:txBody>
      </p:sp>
      <p:sp>
        <p:nvSpPr>
          <p:cNvPr id="3" name="Content Placeholder 2"/>
          <p:cNvSpPr>
            <a:spLocks noGrp="1"/>
          </p:cNvSpPr>
          <p:nvPr>
            <p:ph idx="1"/>
          </p:nvPr>
        </p:nvSpPr>
        <p:spPr/>
        <p:txBody>
          <a:bodyPr>
            <a:normAutofit/>
          </a:bodyPr>
          <a:lstStyle/>
          <a:p>
            <a:r>
              <a:rPr lang="en-US" sz="3200" dirty="0"/>
              <a:t>Provides information about accessible programs and services.</a:t>
            </a:r>
          </a:p>
          <a:p>
            <a:r>
              <a:rPr lang="en-US" sz="3200" dirty="0"/>
              <a:t>Serves as an ADA resource.</a:t>
            </a:r>
          </a:p>
          <a:p>
            <a:r>
              <a:rPr lang="en-US" sz="3200" dirty="0"/>
              <a:t>Receives and works to resolve complaints.</a:t>
            </a:r>
          </a:p>
          <a:p>
            <a:r>
              <a:rPr lang="en-US" sz="3200" dirty="0"/>
              <a:t>Works with officials and administrators to ensure new facilities or alterations are accessible.</a:t>
            </a:r>
          </a:p>
          <a:p>
            <a:endParaRPr lang="en-US" sz="3200" dirty="0"/>
          </a:p>
        </p:txBody>
      </p:sp>
    </p:spTree>
    <p:extLst>
      <p:ext uri="{BB962C8B-B14F-4D97-AF65-F5344CB8AC3E}">
        <p14:creationId xmlns:p14="http://schemas.microsoft.com/office/powerpoint/2010/main" val="3885716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000" b="1" dirty="0">
                <a:latin typeface="Arial" panose="020B0604020202020204" pitchFamily="34" charset="0"/>
                <a:cs typeface="Arial" panose="020B0604020202020204" pitchFamily="34" charset="0"/>
              </a:rPr>
              <a:t>Office of Emergency Management  </a:t>
            </a:r>
          </a:p>
        </p:txBody>
      </p:sp>
      <p:sp>
        <p:nvSpPr>
          <p:cNvPr id="5" name="Content Placeholder 4"/>
          <p:cNvSpPr>
            <a:spLocks noGrp="1"/>
          </p:cNvSpPr>
          <p:nvPr>
            <p:ph idx="1"/>
          </p:nvPr>
        </p:nvSpPr>
        <p:spPr>
          <a:xfrm>
            <a:off x="404446" y="1825625"/>
            <a:ext cx="10382087" cy="4911506"/>
          </a:xfrm>
        </p:spPr>
        <p:txBody>
          <a:bodyPr>
            <a:normAutofit/>
          </a:bodyPr>
          <a:lstStyle/>
          <a:p>
            <a:r>
              <a:rPr lang="en-US" sz="3200" dirty="0"/>
              <a:t>Agency at the local or state level responsible for </a:t>
            </a:r>
            <a:r>
              <a:rPr lang="en-US" sz="3200" b="1" dirty="0"/>
              <a:t>planning,</a:t>
            </a:r>
            <a:r>
              <a:rPr lang="en-US" sz="3200" dirty="0"/>
              <a:t> </a:t>
            </a:r>
            <a:r>
              <a:rPr lang="en-US" sz="3200" b="1" dirty="0"/>
              <a:t>responding,</a:t>
            </a:r>
            <a:r>
              <a:rPr lang="en-US" sz="3200" dirty="0"/>
              <a:t> </a:t>
            </a:r>
            <a:r>
              <a:rPr lang="en-US" sz="3200" b="1" dirty="0"/>
              <a:t>recovering</a:t>
            </a:r>
            <a:r>
              <a:rPr lang="en-US" sz="3200" dirty="0"/>
              <a:t> from disaster events</a:t>
            </a:r>
          </a:p>
          <a:p>
            <a:endParaRPr lang="en-US" sz="3200" dirty="0"/>
          </a:p>
          <a:p>
            <a:r>
              <a:rPr lang="en-US" sz="3200" dirty="0"/>
              <a:t>They vary in size from very small one person operations to over 200 professionals with diverse backgrounds and areas of expertise, including individuals assigned from other City agencies</a:t>
            </a:r>
          </a:p>
        </p:txBody>
      </p:sp>
      <p:sp>
        <p:nvSpPr>
          <p:cNvPr id="3" name="Slide Number Placeholder 2"/>
          <p:cNvSpPr>
            <a:spLocks noGrp="1"/>
          </p:cNvSpPr>
          <p:nvPr>
            <p:ph type="sldNum" sz="quarter" idx="12"/>
          </p:nvPr>
        </p:nvSpPr>
        <p:spPr/>
        <p:txBody>
          <a:bodyPr/>
          <a:lstStyle/>
          <a:p>
            <a:fld id="{D6E27486-41E3-4858-ACEA-33F05B7D6269}" type="slidenum">
              <a:rPr lang="en-US" smtClean="0"/>
              <a:t>9</a:t>
            </a:fld>
            <a:endParaRPr lang="en-US"/>
          </a:p>
        </p:txBody>
      </p:sp>
    </p:spTree>
    <p:extLst>
      <p:ext uri="{BB962C8B-B14F-4D97-AF65-F5344CB8AC3E}">
        <p14:creationId xmlns:p14="http://schemas.microsoft.com/office/powerpoint/2010/main" val="2443954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6081</TotalTime>
  <Words>5751</Words>
  <Application>Microsoft Office PowerPoint</Application>
  <PresentationFormat>Widescreen</PresentationFormat>
  <Paragraphs>636</Paragraphs>
  <Slides>57</Slides>
  <Notes>52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Calibri</vt:lpstr>
      <vt:lpstr>Calibri Light</vt:lpstr>
      <vt:lpstr>Gill Sans MT</vt:lpstr>
      <vt:lpstr>Times New Roman</vt:lpstr>
      <vt:lpstr>Verdana</vt:lpstr>
      <vt:lpstr>Wingdings 3</vt:lpstr>
      <vt:lpstr>Office Theme</vt:lpstr>
      <vt:lpstr>  ADA Coordinators: Emergency Management  for People With Disabilities   </vt:lpstr>
      <vt:lpstr>Acknowledgements </vt:lpstr>
      <vt:lpstr>Acknowledgements: Expert Consultants  </vt:lpstr>
      <vt:lpstr>Overview of Today’s Webinar  </vt:lpstr>
      <vt:lpstr>Learning Objectives </vt:lpstr>
      <vt:lpstr>Responsibilities under Title II of the ADA</vt:lpstr>
      <vt:lpstr>ADA Coordinators </vt:lpstr>
      <vt:lpstr>ADA Coordinators, continued </vt:lpstr>
      <vt:lpstr>Office of Emergency Management  </vt:lpstr>
      <vt:lpstr>Emergency Managers are responsible for:</vt:lpstr>
      <vt:lpstr>Federal, State, and Local Coordination in Disasters</vt:lpstr>
      <vt:lpstr>PowerPoint Presentation</vt:lpstr>
      <vt:lpstr>PowerPoint Presentation</vt:lpstr>
      <vt:lpstr>In Emergency Management, people with disabilities are considered to have access and functional needs</vt:lpstr>
      <vt:lpstr>  Why is it Important to Know how well ADA-C are Doing in Terms of Meeting the Needs of People with Disabilities with Respect to Emergency Management?</vt:lpstr>
      <vt:lpstr>Major and Converging Trends are Increasing Risk of Disasters </vt:lpstr>
      <vt:lpstr>PowerPoint Presentation</vt:lpstr>
      <vt:lpstr> Increasing Concern: Climatological and Bioevent Disasters   </vt:lpstr>
      <vt:lpstr>And.. especially now… Readily and Rapidly spread novel pathogens </vt:lpstr>
      <vt:lpstr>PowerPoint Presentation</vt:lpstr>
      <vt:lpstr>Population of People Living with a Disability is large… and growing </vt:lpstr>
      <vt:lpstr>Population of People Living with a Disability is large… and growing </vt:lpstr>
      <vt:lpstr>               Increasingly…. The US Population is Aging</vt:lpstr>
      <vt:lpstr>People with Disabilities are not Generally Well-Prepared for  Disasters</vt:lpstr>
      <vt:lpstr>2014 Study- Preparedness Plan Results </vt:lpstr>
      <vt:lpstr> 2014 Study on Disaster Preparedness of Elderly Home Care Recipients in San Francisco, N=50   Mean score of 4.74 on a 13- item preparedness checklist </vt:lpstr>
      <vt:lpstr>Barriers To Personal Preparedness</vt:lpstr>
      <vt:lpstr>2018 FEMA Report   “Preparedness in America”</vt:lpstr>
      <vt:lpstr>  To Recap-Why is it important to know if ADA Coordinators are ready to help ensure needs of PWD are met with respect to ADA ….   </vt:lpstr>
      <vt:lpstr>People with Disabilities are Disproportionately Affected by Disaster Events  </vt:lpstr>
      <vt:lpstr>Study Methods</vt:lpstr>
      <vt:lpstr>Study Results</vt:lpstr>
      <vt:lpstr>Demographics </vt:lpstr>
      <vt:lpstr>Employment Info </vt:lpstr>
      <vt:lpstr>Employment Info </vt:lpstr>
      <vt:lpstr>Participants Response to Question: What Qualifications/Special Training  are Needed for this Job?</vt:lpstr>
      <vt:lpstr>Emergency Management Role how do they ensure access   </vt:lpstr>
      <vt:lpstr>Emergency Management Responsibilities  Who is Responsible for Assuring Access?  </vt:lpstr>
      <vt:lpstr>Capabilities with respect to ADA Requirements for Emergency Management</vt:lpstr>
      <vt:lpstr> What are they Specifically Responsible For? </vt:lpstr>
      <vt:lpstr>Specific Responsibilities </vt:lpstr>
      <vt:lpstr>Shelter Operations </vt:lpstr>
      <vt:lpstr>Specific Responsibilities – at Shelters  </vt:lpstr>
      <vt:lpstr>Specific Responsibilities   </vt:lpstr>
      <vt:lpstr>Specific Responsibilities   </vt:lpstr>
      <vt:lpstr>Specific Responsibilities - Recovery   </vt:lpstr>
      <vt:lpstr>What Limits Their Effectiveness??</vt:lpstr>
      <vt:lpstr>What Would Increase their Effectiveness??</vt:lpstr>
      <vt:lpstr>What Specialized Training is Needed to do these Jobs?</vt:lpstr>
      <vt:lpstr>Conclusion</vt:lpstr>
      <vt:lpstr>Preliminary Recommendations </vt:lpstr>
      <vt:lpstr>Thank you!!</vt:lpstr>
      <vt:lpstr>Resources</vt:lpstr>
      <vt:lpstr>Resources</vt:lpstr>
      <vt:lpstr>Resources</vt:lpstr>
      <vt:lpstr>Pacific ADA Center  Resource Page on COVID -19</vt:lpstr>
      <vt:lpstr>Bibliography</vt:lpstr>
    </vt:vector>
  </TitlesOfParts>
  <Company>nyu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Robyn Gershon</dc:creator>
  <cp:lastModifiedBy>Gabriel Navarrette</cp:lastModifiedBy>
  <cp:revision>144</cp:revision>
  <cp:lastPrinted>2019-04-10T16:13:53Z</cp:lastPrinted>
  <dcterms:created xsi:type="dcterms:W3CDTF">2019-04-05T20:51:32Z</dcterms:created>
  <dcterms:modified xsi:type="dcterms:W3CDTF">2020-04-09T16:40:45Z</dcterms:modified>
</cp:coreProperties>
</file>